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70"/>
  </p:notesMasterIdLst>
  <p:handoutMasterIdLst>
    <p:handoutMasterId r:id="rId71"/>
  </p:handoutMasterIdLst>
  <p:sldIdLst>
    <p:sldId id="256" r:id="rId6"/>
    <p:sldId id="258" r:id="rId7"/>
    <p:sldId id="271" r:id="rId8"/>
    <p:sldId id="272" r:id="rId9"/>
    <p:sldId id="273" r:id="rId10"/>
    <p:sldId id="274" r:id="rId11"/>
    <p:sldId id="276" r:id="rId12"/>
    <p:sldId id="277" r:id="rId13"/>
    <p:sldId id="262" r:id="rId14"/>
    <p:sldId id="257" r:id="rId15"/>
    <p:sldId id="278" r:id="rId16"/>
    <p:sldId id="280" r:id="rId17"/>
    <p:sldId id="281" r:id="rId18"/>
    <p:sldId id="260" r:id="rId19"/>
    <p:sldId id="282" r:id="rId20"/>
    <p:sldId id="284" r:id="rId21"/>
    <p:sldId id="290" r:id="rId22"/>
    <p:sldId id="293" r:id="rId23"/>
    <p:sldId id="294" r:id="rId24"/>
    <p:sldId id="295" r:id="rId25"/>
    <p:sldId id="296" r:id="rId26"/>
    <p:sldId id="292" r:id="rId27"/>
    <p:sldId id="285" r:id="rId28"/>
    <p:sldId id="289" r:id="rId29"/>
    <p:sldId id="297" r:id="rId30"/>
    <p:sldId id="298" r:id="rId31"/>
    <p:sldId id="286" r:id="rId32"/>
    <p:sldId id="299" r:id="rId33"/>
    <p:sldId id="300" r:id="rId34"/>
    <p:sldId id="301" r:id="rId35"/>
    <p:sldId id="287" r:id="rId36"/>
    <p:sldId id="302" r:id="rId37"/>
    <p:sldId id="288" r:id="rId38"/>
    <p:sldId id="283" r:id="rId39"/>
    <p:sldId id="303" r:id="rId40"/>
    <p:sldId id="308" r:id="rId41"/>
    <p:sldId id="304" r:id="rId42"/>
    <p:sldId id="309" r:id="rId43"/>
    <p:sldId id="305" r:id="rId44"/>
    <p:sldId id="310" r:id="rId45"/>
    <p:sldId id="306" r:id="rId46"/>
    <p:sldId id="311" r:id="rId47"/>
    <p:sldId id="307"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6"/>
    <p:restoredTop sz="69912"/>
  </p:normalViewPr>
  <p:slideViewPr>
    <p:cSldViewPr snapToGrid="0">
      <p:cViewPr varScale="1">
        <p:scale>
          <a:sx n="82" d="100"/>
          <a:sy n="82" d="100"/>
        </p:scale>
        <p:origin x="1064" y="168"/>
      </p:cViewPr>
      <p:guideLst>
        <p:guide orient="horz" pos="894"/>
        <p:guide pos="9120"/>
      </p:guideLst>
    </p:cSldViewPr>
  </p:slideViewPr>
  <p:notesTextViewPr>
    <p:cViewPr>
      <p:scale>
        <a:sx n="150" d="100"/>
        <a:sy n="150" d="100"/>
      </p:scale>
      <p:origin x="0" y="0"/>
    </p:cViewPr>
  </p:notesTextViewPr>
  <p:notesViewPr>
    <p:cSldViewPr snapToGrid="0">
      <p:cViewPr varScale="1">
        <p:scale>
          <a:sx n="120" d="100"/>
          <a:sy n="120" d="100"/>
        </p:scale>
        <p:origin x="389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dirty="0">
                <a:latin typeface="Raleway-v4020 Regular"/>
              </a:rPr>
              <a:t>Chef Intermediate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dirty="0">
                <a:latin typeface="Raleway-v4020 Regular"/>
              </a:rPr>
              <a:t>Chef Software, Inc.</a:t>
            </a: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dirty="0">
              <a:latin typeface="Raleway-v4020 Regular"/>
            </a:endParaRP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latin typeface="Raleway-v4020 Regular"/>
              </a:rPr>
              <a:pPr>
                <a:defRPr/>
              </a:pPr>
              <a:t>‹#›</a:t>
            </a:fld>
            <a:endParaRPr lang="en-US" dirty="0">
              <a:latin typeface="Raleway-v4020 Regular"/>
            </a:endParaRPr>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defTabSz="1219120" fontAlgn="auto">
              <a:spcBef>
                <a:spcPts val="0"/>
              </a:spcBef>
              <a:spcAft>
                <a:spcPts val="0"/>
              </a:spcAft>
              <a:defRPr sz="1200" b="0" i="0" smtClean="0">
                <a:latin typeface="Raleway-v4020 Regular"/>
                <a:ea typeface="+mn-ea"/>
                <a:cs typeface="Arial" panose="020B0604020202020204" pitchFamily="34" charset="0"/>
              </a:defRPr>
            </a:lvl1pPr>
          </a:lstStyle>
          <a:p>
            <a:pPr>
              <a:defRPr/>
            </a:pPr>
            <a:r>
              <a:rPr lang="en-US" dirty="0"/>
              <a:t>Chef Software, Inc.</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81000" y="4343399"/>
            <a:ext cx="6096000" cy="4386943"/>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defTabSz="1219120" fontAlgn="auto">
              <a:spcBef>
                <a:spcPts val="0"/>
              </a:spcBef>
              <a:spcAft>
                <a:spcPts val="0"/>
              </a:spcAft>
              <a:defRPr sz="1200" b="0" i="0" dirty="0">
                <a:latin typeface="Raleway-v4020 Regular"/>
                <a:ea typeface="+mn-ea"/>
                <a:cs typeface="Arial" panose="020B0604020202020204" pitchFamily="34" charset="0"/>
              </a:defRPr>
            </a:lvl1pPr>
          </a:lstStyle>
          <a:p>
            <a:pPr>
              <a:defRPr/>
            </a:pPr>
            <a:r>
              <a:rPr lang="en-US" dirty="0"/>
              <a:t>Chef Intermediate</a:t>
            </a:r>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b="0" i="0" kern="1200">
        <a:solidFill>
          <a:schemeClr val="tx1"/>
        </a:solidFill>
        <a:latin typeface="Raleway-v4020 Regular"/>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Running with Scissors</a:t>
            </a:r>
          </a:p>
        </p:txBody>
      </p:sp>
      <p:sp>
        <p:nvSpPr>
          <p:cNvPr id="5" name="Header Placeholder 4"/>
          <p:cNvSpPr>
            <a:spLocks noGrp="1"/>
          </p:cNvSpPr>
          <p:nvPr>
            <p:ph type="hdr" sz="quarter" idx="11"/>
          </p:nvPr>
        </p:nvSpPr>
        <p:spPr/>
        <p:txBody>
          <a:bodyPr/>
          <a:lstStyle/>
          <a:p>
            <a:pPr>
              <a:defRPr/>
            </a:pPr>
            <a:r>
              <a:rPr lang="en-US" dirty="0" err="1"/>
              <a:t>ChefConf</a:t>
            </a:r>
            <a:r>
              <a:rPr lang="en-US" dirty="0"/>
              <a:t> 2018</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start let me introduce myself. Then I would like it if everyone had a chance to introduce themselves.</a:t>
            </a:r>
          </a:p>
          <a:p>
            <a:endParaRPr lang="en-US" baseline="0" dirty="0"/>
          </a:p>
          <a:p>
            <a:r>
              <a:rPr lang="en-US" baseline="0" dirty="0"/>
              <a:t>Instructor Note: Often times with larger, in-person groups I prefer to have the individuals perform this introduction one-on-one. Having people leave their desks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121672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workshop</a:t>
            </a:r>
            <a:r>
              <a:rPr lang="en-US" baseline="0" dirty="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696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workshop</a:t>
            </a:r>
            <a:r>
              <a:rPr lang="en-US" baseline="0" dirty="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58982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During the workshop I want to give you as much autonomy as possible to explore the material presented. Learning in this manner can be challenging if you are expecting to be told exactly what code to write to solve the problems. I will start by introducing the challenge and then present the concepts that will assist you in overcoming this challenge. Then it will be your turn to complete the challenge applying these concepts in this specific scenario.</a:t>
            </a:r>
          </a:p>
          <a:p>
            <a:pPr marL="0" marR="0" lvl="0" indent="0" algn="l" defTabSz="1217613" rtl="0" eaLnBrk="1" fontAlgn="base" latinLnBrk="0" hangingPunct="1">
              <a:lnSpc>
                <a:spcPct val="90000"/>
              </a:lnSpc>
              <a:spcBef>
                <a:spcPct val="30000"/>
              </a:spcBef>
              <a:spcAft>
                <a:spcPts val="450"/>
              </a:spcAft>
              <a:buClrTx/>
              <a:buSzTx/>
              <a:buFontTx/>
              <a:buNone/>
              <a:tabLst/>
              <a:defRPr/>
            </a:pPr>
            <a:endParaRPr lang="en-US" dirty="0"/>
          </a:p>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You are not alone. I encourage you to work together to solve these challenges together. Myself and the other facilitators are here to help you if you feel uncertain about what you are suppose to accomplish or how to accomplish it. Together we will get through these exercises.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541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ways to engage with the content. The preferred path for those of us here to support you is on a remote workstation. The link provided has each of your names listed and an instance available that you are able to connect to and use. It has all the tools and the content that was tested against it.</a:t>
            </a:r>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903441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2958855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294705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8513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3102442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1804456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3928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02146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1008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19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511455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1877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throughout this</a:t>
            </a:r>
            <a:r>
              <a:rPr lang="en-US" baseline="0" dirty="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1316341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i="0" spc="0" baseline="0">
                <a:solidFill>
                  <a:schemeClr val="accent1"/>
                </a:solidFill>
              </a:defRPr>
            </a:lvl1pPr>
          </a:lstStyle>
          <a:p>
            <a:r>
              <a:rPr lang="en-US" dirty="0"/>
              <a:t>Click to edit Master title style</a:t>
            </a:r>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Inconsolata Medium" panose="020B0609030003000000"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b="0" i="0">
                <a:latin typeface="Raleway-v4020 Regular"/>
              </a:defRPr>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1AD2E-7604-A641-B0F5-2A863B125E61}"/>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b="1" i="0" dirty="0">
                <a:ln w="18415" cmpd="sng">
                  <a:solidFill>
                    <a:srgbClr val="FFFFFF"/>
                  </a:solidFill>
                  <a:prstDash val="solid"/>
                </a:ln>
                <a:solidFill>
                  <a:schemeClr val="bg2">
                    <a:lumMod val="95000"/>
                    <a:alpha val="50000"/>
                  </a:schemeClr>
                </a:solidFill>
                <a:latin typeface="Raleway-v4020 Regular"/>
                <a:ea typeface="+mn-ea"/>
                <a:cs typeface="+mn-cs"/>
              </a:rPr>
              <a:t>OVERVIEW</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i="0" spc="0" baseline="0">
                <a:solidFill>
                  <a:schemeClr val="accent1"/>
                </a:solidFill>
              </a:defRPr>
            </a:lvl1pPr>
          </a:lstStyle>
          <a:p>
            <a:r>
              <a:rPr lang="en-US" dirty="0"/>
              <a:t>Overview</a:t>
            </a:r>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6F4459-6D53-A241-95D7-AC1A1EF3A993}"/>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BA014A-5037-7047-8AE6-A1411B8D4DCA}"/>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i="0" spc="0" baseline="0">
                <a:solidFill>
                  <a:schemeClr val="accent1"/>
                </a:solidFill>
              </a:defRPr>
            </a:lvl1pPr>
          </a:lstStyle>
          <a:p>
            <a:r>
              <a:rPr lang="en-US" dirty="0"/>
              <a:t>Exercise</a:t>
            </a:r>
          </a:p>
        </p:txBody>
      </p:sp>
      <p:sp>
        <p:nvSpPr>
          <p:cNvPr id="13" name="Content Placeholder 12"/>
          <p:cNvSpPr>
            <a:spLocks noGrp="1"/>
          </p:cNvSpPr>
          <p:nvPr>
            <p:ph sz="quarter" idx="11" hasCustomPrompt="1"/>
          </p:nvPr>
        </p:nvSpPr>
        <p:spPr>
          <a:xfrm>
            <a:off x="1671638" y="3260725"/>
            <a:ext cx="12319000" cy="2676436"/>
          </a:xfrm>
          <a:prstGeom prst="rect">
            <a:avLst/>
          </a:prstGeom>
        </p:spPr>
        <p:txBody>
          <a:bodyPr anchor="ctr">
            <a:normAutofit/>
          </a:bodyPr>
          <a:lstStyle>
            <a:lvl1pPr marL="579117" indent="-457200" algn="l">
              <a:spcBef>
                <a:spcPts val="800"/>
              </a:spcBef>
              <a:buFont typeface="Wingdings" pitchFamily="2" charset="2"/>
              <a:buChar char="q"/>
              <a:defRPr sz="2800" i="0" baseline="0">
                <a:solidFill>
                  <a:schemeClr val="tx2"/>
                </a:solidFill>
              </a:defRPr>
            </a:lvl1pPr>
            <a:lvl2pPr>
              <a:defRPr i="0"/>
            </a:lvl2pPr>
            <a:lvl3pPr>
              <a:defRPr i="0"/>
            </a:lvl3pPr>
            <a:lvl4pPr>
              <a:defRPr i="0"/>
            </a:lvl4pPr>
          </a:lstStyle>
          <a:p>
            <a:pPr lvl="0"/>
            <a:r>
              <a:rPr lang="en-US" dirty="0"/>
              <a:t>Click to edit Master text styles</a:t>
            </a:r>
          </a:p>
        </p:txBody>
      </p:sp>
      <p:sp>
        <p:nvSpPr>
          <p:cNvPr id="11" name="Title 1">
            <a:extLst>
              <a:ext uri="{FF2B5EF4-FFF2-40B4-BE49-F238E27FC236}">
                <a16:creationId xmlns:a16="http://schemas.microsoft.com/office/drawing/2014/main" id="{333C2D97-E04B-8349-866D-707AA5A537A1}"/>
              </a:ext>
            </a:extLst>
          </p:cNvPr>
          <p:cNvSpPr txBox="1">
            <a:spLocks/>
          </p:cNvSpPr>
          <p:nvPr userDrawn="1"/>
        </p:nvSpPr>
        <p:spPr bwMode="white">
          <a:xfrm>
            <a:off x="1553581" y="6106908"/>
            <a:ext cx="12319001" cy="852712"/>
          </a:xfrm>
          <a:prstGeom prst="rect">
            <a:avLst/>
          </a:prstGeom>
        </p:spPr>
        <p:txBody>
          <a:bodyPr vert="horz" wrap="square" lIns="91440" tIns="91440" rIns="91440" bIns="91440" rtlCol="0" anchor="ctr" anchorCtr="0">
            <a:normAutofit fontScale="92500" lnSpcReduction="20000"/>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a:t>Success</a:t>
            </a:r>
          </a:p>
        </p:txBody>
      </p:sp>
      <p:sp>
        <p:nvSpPr>
          <p:cNvPr id="12" name="Content Placeholder 12">
            <a:extLst>
              <a:ext uri="{FF2B5EF4-FFF2-40B4-BE49-F238E27FC236}">
                <a16:creationId xmlns:a16="http://schemas.microsoft.com/office/drawing/2014/main" id="{D72EBE27-3521-9C43-8B90-739EF026AF1A}"/>
              </a:ext>
            </a:extLst>
          </p:cNvPr>
          <p:cNvSpPr>
            <a:spLocks noGrp="1"/>
          </p:cNvSpPr>
          <p:nvPr>
            <p:ph sz="quarter" idx="12" hasCustomPrompt="1"/>
          </p:nvPr>
        </p:nvSpPr>
        <p:spPr>
          <a:xfrm>
            <a:off x="1553582" y="7075507"/>
            <a:ext cx="12319000" cy="857879"/>
          </a:xfrm>
          <a:prstGeom prst="rect">
            <a:avLst/>
          </a:prstGeom>
        </p:spPr>
        <p:txBody>
          <a:bodyPr anchor="ctr">
            <a:normAutofit/>
          </a:bodyPr>
          <a:lstStyle>
            <a:lvl1pPr marL="121917" indent="0" algn="l">
              <a:spcBef>
                <a:spcPts val="800"/>
              </a:spcBef>
              <a:buNone/>
              <a:defRPr sz="2800" i="0" baseline="0">
                <a:solidFill>
                  <a:schemeClr val="tx2"/>
                </a:solidFill>
              </a:defRPr>
            </a:lvl1pPr>
            <a:lvl2pPr>
              <a:defRPr i="0"/>
            </a:lvl2pPr>
            <a:lvl3pPr>
              <a:defRPr i="0"/>
            </a:lvl3pPr>
            <a:lvl4pPr>
              <a:defRPr i="0"/>
            </a:lvl4pPr>
          </a:lstStyle>
          <a:p>
            <a:pPr lvl="0"/>
            <a:r>
              <a:rPr lang="en-US" dirty="0"/>
              <a:t>Click to edit Master text styles</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CFCC48-02E8-484D-9B85-1DC4FB2B36FE}"/>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REVIEW</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i="0"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B76F97-7FF7-DA4E-B6DB-C4FDF6F68B4F}"/>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AAF706-D63D-554C-939A-0810DFEF0860}"/>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a:t>Click to edit Master title style</a:t>
            </a:r>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578595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lvl1pPr>
              <a:defRPr b="1" i="0"/>
            </a:lvl1pPr>
          </a:lstStyle>
          <a:p>
            <a:r>
              <a:rPr lang="en-US" dirty="0"/>
              <a:t>Click to edit Master title style</a:t>
            </a:r>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Inconsolata Medium" panose="020B0609030003000000" pitchFamily="49" charset="0"/>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Inconsolata Medium" panose="020B0609030003000000" pitchFamily="49" charset="0"/>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b="1" i="0"/>
            </a:lvl1pPr>
          </a:lstStyle>
          <a:p>
            <a:r>
              <a:rPr lang="en-US" dirty="0"/>
              <a:t>Click to edit Master title style</a:t>
            </a:r>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Inconsolata Medium" panose="020B0609030003000000"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Inconsolata Medium" panose="020B0609030003000000" pitchFamily="49" charset="0"/>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Inconsolata Medium" panose="020B0609030003000000"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Inconsolata Medium" panose="020B0609030003000000"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Inconsolata Medium" panose="020B0609030003000000"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609914" y="1337260"/>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Inconsolata Medium" panose="020B0609030003000000"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Inconsolata Medium" panose="020B0609030003000000"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5326043" y="8136644"/>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a:cxnSpLocks/>
          </p:cNvCxnSpPr>
          <p:nvPr/>
        </p:nvCxnSpPr>
        <p:spPr>
          <a:xfrm flipH="1">
            <a:off x="0" y="8115300"/>
            <a:ext cx="16256000" cy="1"/>
          </a:xfrm>
          <a:prstGeom prst="line">
            <a:avLst/>
          </a:prstGeom>
          <a:ln>
            <a:solidFill>
              <a:schemeClr val="accent1">
                <a:alpha val="50000"/>
              </a:schemeClr>
            </a:solidFill>
          </a:ln>
          <a:effectLst/>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b="0" i="0" dirty="0">
                <a:solidFill>
                  <a:srgbClr val="7D868C"/>
                </a:solidFill>
                <a:latin typeface="Raleway-v4020 Regular"/>
                <a:ea typeface="+mn-ea"/>
                <a:cs typeface="+mn-cs"/>
              </a:rPr>
              <a:t>©</a:t>
            </a:r>
            <a:r>
              <a:rPr lang="is-IS" b="0" i="0" dirty="0">
                <a:solidFill>
                  <a:srgbClr val="7D868C"/>
                </a:solidFill>
                <a:latin typeface="Raleway-v4020 Regular"/>
                <a:ea typeface="+mn-ea"/>
                <a:cs typeface="+mn-cs"/>
              </a:rPr>
              <a:t>2018</a:t>
            </a:r>
            <a:r>
              <a:rPr lang="en-US" b="0" i="0" dirty="0">
                <a:solidFill>
                  <a:srgbClr val="7D868C"/>
                </a:solidFill>
                <a:latin typeface="Raleway-v4020 Regular"/>
                <a:ea typeface="+mn-ea"/>
                <a:cs typeface="+mn-cs"/>
              </a:rPr>
              <a:t> Chef Software Inc</a:t>
            </a:r>
            <a:r>
              <a:rPr lang="en-US" b="0" i="0" dirty="0">
                <a:latin typeface="Raleway-v4020 Regular"/>
                <a:ea typeface="+mn-ea"/>
                <a:cs typeface="+mn-cs"/>
              </a:rPr>
              <a:t>.</a:t>
            </a:r>
          </a:p>
          <a:p>
            <a:pPr defTabSz="1219120" fontAlgn="auto">
              <a:spcBef>
                <a:spcPts val="0"/>
              </a:spcBef>
              <a:spcAft>
                <a:spcPts val="0"/>
              </a:spcAft>
              <a:defRPr/>
            </a:pPr>
            <a:endParaRPr lang="en-US" b="0" i="0" dirty="0">
              <a:latin typeface="Raleway-v4020 Regular"/>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b="0" i="0" smtClean="0">
                <a:solidFill>
                  <a:srgbClr val="7F7F7F"/>
                </a:solidFill>
                <a:latin typeface="Raleway-v4020 Regular"/>
                <a:ea typeface="+mn-ea"/>
                <a:cs typeface="+mn-cs"/>
              </a:rPr>
              <a:pPr algn="ctr" defTabSz="1219120" fontAlgn="auto">
                <a:spcBef>
                  <a:spcPts val="0"/>
                </a:spcBef>
                <a:spcAft>
                  <a:spcPts val="0"/>
                </a:spcAft>
                <a:defRPr/>
              </a:pPr>
              <a:t>‹#›</a:t>
            </a:fld>
            <a:endParaRPr lang="en-US" b="0" i="0" dirty="0">
              <a:solidFill>
                <a:srgbClr val="7F7F7F"/>
              </a:solidFill>
              <a:latin typeface="Raleway-v4020 Regular"/>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50" r:id="rId12"/>
    <p:sldLayoutId id="2147483853" r:id="rId13"/>
    <p:sldLayoutId id="2147483854" r:id="rId14"/>
    <p:sldLayoutId id="2147483866" r:id="rId15"/>
    <p:sldLayoutId id="2147483851" r:id="rId16"/>
    <p:sldLayoutId id="2147483852" r:id="rId17"/>
    <p:sldLayoutId id="2147483843" r:id="rId18"/>
    <p:sldLayoutId id="2147483867" r:id="rId19"/>
  </p:sldLayoutIdLst>
  <p:transition spd="med">
    <p:fade/>
  </p:transition>
  <p:hf hdr="0" dt="0"/>
  <p:txStyles>
    <p:titleStyle>
      <a:lvl1pPr algn="l" defTabSz="1217613" rtl="0" eaLnBrk="1" fontAlgn="base" hangingPunct="1">
        <a:lnSpc>
          <a:spcPct val="90000"/>
        </a:lnSpc>
        <a:spcBef>
          <a:spcPct val="0"/>
        </a:spcBef>
        <a:spcAft>
          <a:spcPct val="0"/>
        </a:spcAft>
        <a:defRPr lang="en-US" sz="5800" b="1" i="0" kern="1200" dirty="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b="0" i="0" kern="1200">
          <a:solidFill>
            <a:srgbClr val="3E4346"/>
          </a:solidFill>
          <a:latin typeface="Raleway-v4020 Regular"/>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b="0" i="0" kern="1200">
          <a:solidFill>
            <a:srgbClr val="3E4346"/>
          </a:solidFill>
          <a:latin typeface="Raleway-v4020 Regular"/>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b="0" i="0" kern="1200">
          <a:solidFill>
            <a:srgbClr val="3E4346"/>
          </a:solidFill>
          <a:latin typeface="Raleway-v4020 Regular"/>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112" userDrawn="1">
          <p15:clr>
            <a:srgbClr val="F26B43"/>
          </p15:clr>
        </p15:guide>
        <p15:guide id="2" pos="51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emf"/><Relationship Id="rId7"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Running with Scissors</a:t>
            </a:r>
          </a:p>
        </p:txBody>
      </p:sp>
      <p:sp>
        <p:nvSpPr>
          <p:cNvPr id="3" name="Text Placeholder 2"/>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CD4DABDD-F334-E94B-84A9-B4151BD98D6C}"/>
              </a:ext>
            </a:extLst>
          </p:cNvPr>
          <p:cNvSpPr/>
          <p:nvPr/>
        </p:nvSpPr>
        <p:spPr bwMode="auto">
          <a:xfrm rot="20729726">
            <a:off x="9908187" y="5925802"/>
            <a:ext cx="5736724" cy="1494920"/>
          </a:xfrm>
          <a:prstGeom prst="rect">
            <a:avLst/>
          </a:prstGeom>
          <a:solidFill>
            <a:srgbClr val="C00000"/>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7200" b="1" dirty="0">
                <a:gradFill>
                  <a:gsLst>
                    <a:gs pos="0">
                      <a:srgbClr val="FFFFFF"/>
                    </a:gs>
                    <a:gs pos="100000">
                      <a:srgbClr val="FFFFFF"/>
                    </a:gs>
                  </a:gsLst>
                  <a:lin ang="5400000" scaled="0"/>
                </a:gradFill>
                <a:latin typeface="Raleway-v4020" pitchFamily="2" charset="77"/>
              </a:rPr>
              <a:t>ADVANCED</a:t>
            </a:r>
          </a:p>
        </p:txBody>
      </p:sp>
    </p:spTree>
    <p:extLst>
      <p:ext uri="{BB962C8B-B14F-4D97-AF65-F5344CB8AC3E}">
        <p14:creationId xmlns:p14="http://schemas.microsoft.com/office/powerpoint/2010/main" val="2291739950"/>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Yourselves</a:t>
            </a:r>
          </a:p>
        </p:txBody>
      </p:sp>
      <p:sp>
        <p:nvSpPr>
          <p:cNvPr id="3" name="Text Placeholder 2"/>
          <p:cNvSpPr>
            <a:spLocks noGrp="1"/>
          </p:cNvSpPr>
          <p:nvPr>
            <p:ph type="body" sz="quarter" idx="12"/>
          </p:nvPr>
        </p:nvSpPr>
        <p:spPr/>
        <p:txBody>
          <a:bodyPr/>
          <a:lstStyle/>
          <a:p>
            <a:pPr marL="457200" indent="-457200">
              <a:lnSpc>
                <a:spcPct val="150000"/>
              </a:lnSpc>
              <a:buFont typeface="Wingdings" charset="2"/>
              <a:buChar char="v"/>
            </a:pPr>
            <a:r>
              <a:rPr lang="en-US" dirty="0"/>
              <a:t>Name</a:t>
            </a:r>
          </a:p>
          <a:p>
            <a:pPr marL="457200" indent="-457200">
              <a:lnSpc>
                <a:spcPct val="150000"/>
              </a:lnSpc>
              <a:buFont typeface="Wingdings" charset="2"/>
              <a:buChar char="v"/>
            </a:pPr>
            <a:r>
              <a:rPr lang="en-US" dirty="0"/>
              <a:t>Where you work</a:t>
            </a:r>
          </a:p>
          <a:p>
            <a:pPr marL="457200" indent="-457200">
              <a:lnSpc>
                <a:spcPct val="150000"/>
              </a:lnSpc>
              <a:buFont typeface="Wingdings" charset="2"/>
              <a:buChar char="v"/>
            </a:pPr>
            <a:r>
              <a:rPr lang="en-US" dirty="0"/>
              <a:t>The </a:t>
            </a:r>
            <a:r>
              <a:rPr lang="en-US" b="1" dirty="0"/>
              <a:t>best part </a:t>
            </a:r>
            <a:r>
              <a:rPr lang="en-US" dirty="0"/>
              <a:t>of your work and the </a:t>
            </a:r>
            <a:r>
              <a:rPr lang="en-US" b="1" dirty="0"/>
              <a:t>most challenging</a:t>
            </a:r>
            <a:r>
              <a:rPr lang="en-US" dirty="0"/>
              <a:t> part of your work</a:t>
            </a:r>
          </a:p>
          <a:p>
            <a:pPr marL="457200" indent="-457200">
              <a:lnSpc>
                <a:spcPct val="150000"/>
              </a:lnSpc>
              <a:buFont typeface="Wingdings" charset="2"/>
              <a:buChar char="v"/>
            </a:pPr>
            <a:r>
              <a:rPr lang="en-US" dirty="0"/>
              <a:t>A </a:t>
            </a:r>
            <a:r>
              <a:rPr lang="en-US" b="1" dirty="0"/>
              <a:t>favorite </a:t>
            </a:r>
            <a:r>
              <a:rPr lang="en-US" dirty="0"/>
              <a:t>hobby or past time as a child</a:t>
            </a:r>
          </a:p>
          <a:p>
            <a:pPr marL="457200" indent="-457200">
              <a:lnSpc>
                <a:spcPct val="150000"/>
              </a:lnSpc>
              <a:buFont typeface="Wingdings" charset="2"/>
              <a:buChar char="v"/>
            </a:pPr>
            <a:r>
              <a:rPr lang="en-US" b="1" dirty="0"/>
              <a:t>Why you came to </a:t>
            </a:r>
            <a:r>
              <a:rPr lang="en-US" b="1" dirty="0" err="1"/>
              <a:t>ChefConf</a:t>
            </a:r>
            <a:r>
              <a:rPr lang="en-US" b="1" dirty="0"/>
              <a:t> </a:t>
            </a:r>
            <a:r>
              <a:rPr lang="en-US" dirty="0"/>
              <a:t>and</a:t>
            </a:r>
            <a:r>
              <a:rPr lang="en-US" b="1" dirty="0"/>
              <a:t> what you want to get out of it</a:t>
            </a:r>
          </a:p>
        </p:txBody>
      </p:sp>
    </p:spTree>
    <p:extLst>
      <p:ext uri="{BB962C8B-B14F-4D97-AF65-F5344CB8AC3E}">
        <p14:creationId xmlns:p14="http://schemas.microsoft.com/office/powerpoint/2010/main" val="79628201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Inconsolata Medium" panose="020B0609030003000000" pitchFamily="49" charset="0"/>
                <a:ea typeface="Courier New" charset="0"/>
                <a:cs typeface="Courier New" charset="0"/>
              </a:rPr>
              <a:t> 9:00 -  9:50 – Introductions and First Web Service</a:t>
            </a:r>
          </a:p>
          <a:p>
            <a:r>
              <a:rPr lang="en-US" sz="3600" b="1" dirty="0">
                <a:latin typeface="Inconsolata Medium" panose="020B0609030003000000" pitchFamily="49" charset="0"/>
                <a:ea typeface="Courier New" charset="0"/>
                <a:cs typeface="Courier New" charset="0"/>
              </a:rPr>
              <a:t>10:00 - 10:50 – Second Web Service</a:t>
            </a:r>
          </a:p>
          <a:p>
            <a:r>
              <a:rPr lang="en-US" sz="3600" b="1" dirty="0">
                <a:latin typeface="Inconsolata Medium" panose="020B0609030003000000" pitchFamily="49" charset="0"/>
                <a:ea typeface="Courier New" charset="0"/>
                <a:cs typeface="Courier New" charset="0"/>
              </a:rPr>
              <a:t>11:00 - 11:50 – Re-use with </a:t>
            </a:r>
            <a:r>
              <a:rPr lang="en-US" sz="3600" b="1" dirty="0" err="1">
                <a:latin typeface="Inconsolata Medium" panose="020B0609030003000000" pitchFamily="49" charset="0"/>
                <a:ea typeface="Courier New" charset="0"/>
                <a:cs typeface="Courier New" charset="0"/>
              </a:rPr>
              <a:t>InSpec</a:t>
            </a:r>
            <a:r>
              <a:rPr lang="en-US" sz="3600" b="1" dirty="0">
                <a:latin typeface="Inconsolata Medium" panose="020B0609030003000000" pitchFamily="49" charset="0"/>
                <a:ea typeface="Courier New" charset="0"/>
                <a:cs typeface="Courier New" charset="0"/>
              </a:rPr>
              <a:t> Profiles</a:t>
            </a:r>
          </a:p>
          <a:p>
            <a:r>
              <a:rPr lang="en-US" sz="3600" b="1" dirty="0">
                <a:latin typeface="Inconsolata Medium" panose="020B0609030003000000" pitchFamily="49" charset="0"/>
                <a:ea typeface="Courier New" charset="0"/>
                <a:cs typeface="Courier New" charset="0"/>
              </a:rPr>
              <a:t>12:00 - 13:00 – LUNCH</a:t>
            </a:r>
          </a:p>
        </p:txBody>
      </p:sp>
    </p:spTree>
    <p:extLst>
      <p:ext uri="{BB962C8B-B14F-4D97-AF65-F5344CB8AC3E}">
        <p14:creationId xmlns:p14="http://schemas.microsoft.com/office/powerpoint/2010/main" val="323020172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Inconsolata Medium" panose="020B0609030003000000" pitchFamily="49" charset="0"/>
                <a:ea typeface="Courier New" charset="0"/>
                <a:cs typeface="Courier New" charset="0"/>
              </a:rPr>
              <a:t>12:00 - 13:00 – LUNCH</a:t>
            </a:r>
          </a:p>
          <a:p>
            <a:r>
              <a:rPr lang="en-US" sz="3600" b="1" dirty="0">
                <a:latin typeface="Inconsolata Medium" panose="020B0609030003000000" pitchFamily="49" charset="0"/>
                <a:ea typeface="Courier New" charset="0"/>
                <a:cs typeface="Courier New" charset="0"/>
              </a:rPr>
              <a:t>13:00 - 13:50 – Third Web Service</a:t>
            </a:r>
          </a:p>
          <a:p>
            <a:r>
              <a:rPr lang="en-US" sz="3600" b="1" dirty="0">
                <a:latin typeface="Inconsolata Medium" panose="020B0609030003000000" pitchFamily="49" charset="0"/>
                <a:ea typeface="Courier New" charset="0"/>
                <a:cs typeface="Courier New" charset="0"/>
              </a:rPr>
              <a:t>14:00 - 14:50 – Audit Cookbook</a:t>
            </a:r>
          </a:p>
          <a:p>
            <a:r>
              <a:rPr lang="en-US" sz="3600" b="1" dirty="0">
                <a:latin typeface="Inconsolata Medium" panose="020B0609030003000000" pitchFamily="49" charset="0"/>
                <a:ea typeface="Courier New" charset="0"/>
                <a:cs typeface="Courier New" charset="0"/>
              </a:rPr>
              <a:t>15:00 - 15:50 – A Web Service in Habitat</a:t>
            </a:r>
          </a:p>
          <a:p>
            <a:r>
              <a:rPr lang="en-US" sz="3600" b="1" dirty="0">
                <a:latin typeface="Inconsolata Medium" panose="020B0609030003000000" pitchFamily="49" charset="0"/>
                <a:ea typeface="Courier New" charset="0"/>
                <a:cs typeface="Courier New" charset="0"/>
              </a:rPr>
              <a:t>16:00 - 16:30 – Summary / Wrap up </a:t>
            </a:r>
          </a:p>
        </p:txBody>
      </p:sp>
    </p:spTree>
    <p:extLst>
      <p:ext uri="{BB962C8B-B14F-4D97-AF65-F5344CB8AC3E}">
        <p14:creationId xmlns:p14="http://schemas.microsoft.com/office/powerpoint/2010/main" val="290673381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 of a Challenge</a:t>
            </a: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a:t>Overview </a:t>
            </a:r>
            <a:r>
              <a:rPr lang="en-US" b="1" dirty="0">
                <a:solidFill>
                  <a:schemeClr val="bg1">
                    <a:lumMod val="50000"/>
                  </a:schemeClr>
                </a:solidFill>
              </a:rPr>
              <a:t>(5 minutes)</a:t>
            </a:r>
          </a:p>
          <a:p>
            <a:pPr lvl="1"/>
            <a:r>
              <a:rPr lang="en-US" sz="2000" dirty="0"/>
              <a:t>	Outline the challenge that you are about to face and define success criteria</a:t>
            </a:r>
          </a:p>
          <a:p>
            <a:pPr marL="457200" indent="-457200">
              <a:buFont typeface="Wingdings" charset="2"/>
              <a:buChar char="q"/>
            </a:pPr>
            <a:r>
              <a:rPr lang="en-US" b="1" dirty="0"/>
              <a:t>Concepts </a:t>
            </a:r>
            <a:r>
              <a:rPr lang="en-US" b="1" dirty="0">
                <a:solidFill>
                  <a:schemeClr val="bg1">
                    <a:lumMod val="50000"/>
                  </a:schemeClr>
                </a:solidFill>
              </a:rPr>
              <a:t>(10 minutes)</a:t>
            </a:r>
          </a:p>
          <a:p>
            <a:pPr lvl="1"/>
            <a:r>
              <a:rPr lang="en-US" sz="2000" dirty="0"/>
              <a:t>	Define the tools and techniques you are going to use to solve the problem</a:t>
            </a:r>
          </a:p>
          <a:p>
            <a:pPr marL="457200" indent="-457200">
              <a:buFont typeface="Wingdings" charset="2"/>
              <a:buChar char="q"/>
            </a:pPr>
            <a:r>
              <a:rPr lang="en-US" b="1" dirty="0"/>
              <a:t>Exercise </a:t>
            </a:r>
            <a:r>
              <a:rPr lang="en-US" b="1" dirty="0">
                <a:solidFill>
                  <a:schemeClr val="bg1">
                    <a:lumMod val="50000"/>
                  </a:schemeClr>
                </a:solidFill>
              </a:rPr>
              <a:t>(25 minutes)</a:t>
            </a:r>
          </a:p>
          <a:p>
            <a:pPr lvl="1"/>
            <a:r>
              <a:rPr lang="en-US" sz="2000" dirty="0"/>
              <a:t>	During this time you will solve the challenge with all of us supporting one another</a:t>
            </a:r>
          </a:p>
          <a:p>
            <a:pPr marL="457200" indent="-457200">
              <a:buFont typeface="Wingdings" charset="2"/>
              <a:buChar char="q"/>
            </a:pPr>
            <a:r>
              <a:rPr lang="en-US" b="1" dirty="0"/>
              <a:t>Review </a:t>
            </a:r>
            <a:r>
              <a:rPr lang="en-US" b="1" dirty="0">
                <a:solidFill>
                  <a:schemeClr val="bg1">
                    <a:lumMod val="50000"/>
                  </a:schemeClr>
                </a:solidFill>
              </a:rPr>
              <a:t>(10 minutes)</a:t>
            </a:r>
          </a:p>
          <a:p>
            <a:pPr lvl="1"/>
            <a:r>
              <a:rPr lang="en-US" sz="2000" dirty="0"/>
              <a:t>	Demonstration and review the techniques and answer questions</a:t>
            </a:r>
          </a:p>
          <a:p>
            <a:pPr marL="457200" indent="-457200">
              <a:buFont typeface="Wingdings" charset="2"/>
              <a:buChar char="q"/>
            </a:pPr>
            <a:endParaRPr lang="en-US" b="1" dirty="0"/>
          </a:p>
        </p:txBody>
      </p:sp>
    </p:spTree>
    <p:extLst>
      <p:ext uri="{BB962C8B-B14F-4D97-AF65-F5344CB8AC3E}">
        <p14:creationId xmlns:p14="http://schemas.microsoft.com/office/powerpoint/2010/main" val="207075131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Login to the a remote workstation:</a:t>
            </a:r>
          </a:p>
          <a:p>
            <a:endParaRPr lang="en-US" dirty="0"/>
          </a:p>
          <a:p>
            <a:r>
              <a:rPr lang="en-US" dirty="0" err="1"/>
              <a:t>url</a:t>
            </a:r>
            <a:r>
              <a:rPr lang="en-US" dirty="0"/>
              <a:t>:</a:t>
            </a:r>
          </a:p>
          <a:p>
            <a:r>
              <a:rPr lang="en-US" dirty="0"/>
              <a:t>user:</a:t>
            </a:r>
          </a:p>
          <a:p>
            <a:r>
              <a:rPr lang="en-US" dirty="0"/>
              <a:t>password:</a:t>
            </a:r>
          </a:p>
        </p:txBody>
      </p:sp>
      <p:sp>
        <p:nvSpPr>
          <p:cNvPr id="3" name="Content Placeholder 2"/>
          <p:cNvSpPr>
            <a:spLocks noGrp="1"/>
          </p:cNvSpPr>
          <p:nvPr>
            <p:ph sz="quarter" idx="12"/>
          </p:nvPr>
        </p:nvSpPr>
        <p:spPr/>
        <p:txBody>
          <a:bodyPr/>
          <a:lstStyle/>
          <a:p>
            <a:r>
              <a:rPr lang="en-US" b="1" dirty="0"/>
              <a:t>Requirements:</a:t>
            </a:r>
          </a:p>
          <a:p>
            <a:endParaRPr lang="en-US" dirty="0"/>
          </a:p>
          <a:p>
            <a:r>
              <a:rPr lang="en-US" dirty="0"/>
              <a:t>* Chef DK</a:t>
            </a:r>
          </a:p>
          <a:p>
            <a:r>
              <a:rPr lang="en-US" dirty="0"/>
              <a:t>* Docker</a:t>
            </a:r>
          </a:p>
          <a:p>
            <a:r>
              <a:rPr lang="en-US" dirty="0"/>
              <a:t>* kitchen-</a:t>
            </a:r>
            <a:r>
              <a:rPr lang="en-US" dirty="0" err="1"/>
              <a:t>dokken</a:t>
            </a:r>
            <a:endParaRPr lang="en-US" dirty="0"/>
          </a:p>
          <a:p>
            <a:endParaRPr lang="en-US" dirty="0"/>
          </a:p>
          <a:p>
            <a:r>
              <a:rPr lang="en-US" dirty="0"/>
              <a:t>Clone/download the following repository:</a:t>
            </a:r>
          </a:p>
          <a:p>
            <a:endParaRPr lang="en-US" dirty="0"/>
          </a:p>
        </p:txBody>
      </p:sp>
      <p:sp>
        <p:nvSpPr>
          <p:cNvPr id="4" name="Text Placeholder 3"/>
          <p:cNvSpPr>
            <a:spLocks noGrp="1"/>
          </p:cNvSpPr>
          <p:nvPr>
            <p:ph type="body" sz="quarter" idx="15"/>
          </p:nvPr>
        </p:nvSpPr>
        <p:spPr/>
        <p:txBody>
          <a:bodyPr/>
          <a:lstStyle/>
          <a:p>
            <a:r>
              <a:rPr lang="en-US" dirty="0"/>
              <a:t>Remotely</a:t>
            </a:r>
          </a:p>
        </p:txBody>
      </p:sp>
      <p:sp>
        <p:nvSpPr>
          <p:cNvPr id="5" name="Text Placeholder 4"/>
          <p:cNvSpPr>
            <a:spLocks noGrp="1"/>
          </p:cNvSpPr>
          <p:nvPr>
            <p:ph type="body" sz="quarter" idx="16"/>
          </p:nvPr>
        </p:nvSpPr>
        <p:spPr/>
        <p:txBody>
          <a:bodyPr/>
          <a:lstStyle/>
          <a:p>
            <a:r>
              <a:rPr lang="en-US" dirty="0"/>
              <a:t>Locally</a:t>
            </a:r>
          </a:p>
        </p:txBody>
      </p:sp>
    </p:spTree>
    <p:extLst>
      <p:ext uri="{BB962C8B-B14F-4D97-AF65-F5344CB8AC3E}">
        <p14:creationId xmlns:p14="http://schemas.microsoft.com/office/powerpoint/2010/main" val="98796791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19A7-163A-C440-8FC1-875756DB7B95}"/>
              </a:ext>
            </a:extLst>
          </p:cNvPr>
          <p:cNvSpPr>
            <a:spLocks noGrp="1"/>
          </p:cNvSpPr>
          <p:nvPr>
            <p:ph type="ctrTitle"/>
          </p:nvPr>
        </p:nvSpPr>
        <p:spPr/>
        <p:txBody>
          <a:bodyPr/>
          <a:lstStyle/>
          <a:p>
            <a:r>
              <a:rPr lang="en-US" dirty="0"/>
              <a:t>Challenge: Code Review</a:t>
            </a:r>
          </a:p>
        </p:txBody>
      </p:sp>
      <p:sp>
        <p:nvSpPr>
          <p:cNvPr id="3" name="Text Placeholder 2">
            <a:extLst>
              <a:ext uri="{FF2B5EF4-FFF2-40B4-BE49-F238E27FC236}">
                <a16:creationId xmlns:a16="http://schemas.microsoft.com/office/drawing/2014/main" id="{82CC61A1-6D61-704A-872D-CEE3EC4C84A5}"/>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7926159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75415539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First </a:t>
            </a:r>
            <a:r>
              <a:rPr lang="en-US" dirty="0" err="1"/>
              <a:t>Microservice</a:t>
            </a:r>
            <a:endParaRPr lang="en-US" dirty="0"/>
          </a:p>
        </p:txBody>
      </p:sp>
      <p:sp>
        <p:nvSpPr>
          <p:cNvPr id="6" name="Subtitle 5">
            <a:extLst>
              <a:ext uri="{FF2B5EF4-FFF2-40B4-BE49-F238E27FC236}">
                <a16:creationId xmlns:a16="http://schemas.microsoft.com/office/drawing/2014/main" id="{F79C95AB-333F-A048-986B-179EEA28D1A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062776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2400" dirty="0"/>
              <a:t>directory '/</a:t>
            </a:r>
            <a:r>
              <a:rPr lang="en-US" sz="2400" dirty="0" err="1"/>
              <a:t>srv</a:t>
            </a:r>
            <a:r>
              <a:rPr lang="en-US" sz="2400" dirty="0"/>
              <a:t>'</a:t>
            </a:r>
          </a:p>
          <a:p>
            <a:endParaRPr lang="en-US" sz="2400" dirty="0"/>
          </a:p>
          <a:p>
            <a:r>
              <a:rPr lang="en-US" sz="2400" dirty="0"/>
              <a:t>package 'unzip'</a:t>
            </a:r>
          </a:p>
          <a:p>
            <a:endParaRPr lang="en-US" sz="2400" dirty="0"/>
          </a:p>
          <a:p>
            <a:r>
              <a:rPr lang="en-US" sz="2400" dirty="0" err="1"/>
              <a:t>cookbook_file</a:t>
            </a:r>
            <a:r>
              <a:rPr lang="en-US" sz="2400" dirty="0"/>
              <a:t> '/</a:t>
            </a:r>
            <a:r>
              <a:rPr lang="en-US" sz="2400" dirty="0" err="1"/>
              <a:t>srv</a:t>
            </a:r>
            <a:r>
              <a:rPr lang="en-US" sz="2400" dirty="0"/>
              <a:t>/</a:t>
            </a:r>
            <a:r>
              <a:rPr lang="en-US" sz="2400" dirty="0" err="1"/>
              <a:t>specter.zip</a:t>
            </a:r>
            <a:r>
              <a:rPr lang="en-US" sz="2400" dirty="0"/>
              <a:t>' do</a:t>
            </a:r>
          </a:p>
          <a:p>
            <a:r>
              <a:rPr lang="en-US" sz="2400" dirty="0"/>
              <a:t>  source '</a:t>
            </a:r>
            <a:r>
              <a:rPr lang="en-US" sz="2400" dirty="0" err="1"/>
              <a:t>specter.zip</a:t>
            </a:r>
            <a:r>
              <a:rPr lang="en-US" sz="2400" dirty="0"/>
              <a:t>'</a:t>
            </a:r>
          </a:p>
          <a:p>
            <a:r>
              <a:rPr lang="en-US" sz="2400" dirty="0"/>
              <a:t>  notifies :run, 'execute[</a:t>
            </a:r>
            <a:r>
              <a:rPr lang="en-US" sz="2400" dirty="0" err="1"/>
              <a:t>extract_site</a:t>
            </a:r>
            <a:r>
              <a:rPr lang="en-US" sz="2400" dirty="0"/>
              <a:t>]', :immediately</a:t>
            </a:r>
          </a:p>
          <a:p>
            <a:r>
              <a:rPr lang="en-US" sz="2400" dirty="0"/>
              <a:t>end</a:t>
            </a:r>
          </a:p>
          <a:p>
            <a:endParaRPr lang="en-US" sz="2400" dirty="0"/>
          </a:p>
          <a:p>
            <a:r>
              <a:rPr lang="en-US" sz="2400" dirty="0"/>
              <a:t>execute '</a:t>
            </a:r>
            <a:r>
              <a:rPr lang="en-US" sz="2400" dirty="0" err="1"/>
              <a:t>extract_site</a:t>
            </a:r>
            <a:r>
              <a:rPr lang="en-US" sz="2400" dirty="0"/>
              <a:t>' do</a:t>
            </a:r>
          </a:p>
          <a:p>
            <a:r>
              <a:rPr lang="en-US" sz="2400" dirty="0"/>
              <a:t>  </a:t>
            </a:r>
            <a:r>
              <a:rPr lang="en-US" sz="2400" dirty="0" err="1"/>
              <a:t>cwd</a:t>
            </a:r>
            <a:r>
              <a:rPr lang="en-US" sz="2400" dirty="0"/>
              <a:t> '/</a:t>
            </a:r>
            <a:r>
              <a:rPr lang="en-US" sz="2400" dirty="0" err="1"/>
              <a:t>srv</a:t>
            </a:r>
            <a:r>
              <a:rPr lang="en-US" sz="2400" dirty="0"/>
              <a:t>'</a:t>
            </a:r>
          </a:p>
          <a:p>
            <a:r>
              <a:rPr lang="en-US" sz="2400" dirty="0"/>
              <a:t>  command 'unzip </a:t>
            </a:r>
            <a:r>
              <a:rPr lang="en-US" sz="2400" dirty="0" err="1"/>
              <a:t>specter.zip</a:t>
            </a:r>
            <a:r>
              <a:rPr lang="en-US" sz="2400" dirty="0"/>
              <a:t>'</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 }</a:t>
            </a:r>
          </a:p>
          <a:p>
            <a:r>
              <a:rPr lang="en-US" sz="2400" dirty="0"/>
              <a:t>  action :nothing</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412578816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package %w[git-core </a:t>
            </a:r>
            <a:r>
              <a:rPr lang="en-US" sz="2400" dirty="0" err="1"/>
              <a:t>zlib</a:t>
            </a:r>
            <a:r>
              <a:rPr lang="en-US" sz="2400" dirty="0"/>
              <a:t> </a:t>
            </a:r>
            <a:r>
              <a:rPr lang="en-US" sz="2400" dirty="0" err="1"/>
              <a:t>zlib-devel</a:t>
            </a:r>
            <a:r>
              <a:rPr lang="en-US" sz="2400" dirty="0"/>
              <a:t> </a:t>
            </a:r>
            <a:r>
              <a:rPr lang="en-US" sz="2400" dirty="0" err="1"/>
              <a:t>gcc-c</a:t>
            </a:r>
            <a:r>
              <a:rPr lang="en-US" sz="2400" dirty="0"/>
              <a:t>++ patch </a:t>
            </a:r>
            <a:r>
              <a:rPr lang="en-US" sz="2400" dirty="0" err="1"/>
              <a:t>readline</a:t>
            </a:r>
            <a:r>
              <a:rPr lang="en-US" sz="2400" dirty="0"/>
              <a:t> </a:t>
            </a:r>
            <a:r>
              <a:rPr lang="en-US" sz="2400" dirty="0" err="1"/>
              <a:t>readline-devel</a:t>
            </a:r>
            <a:r>
              <a:rPr lang="en-US" sz="2400" dirty="0"/>
              <a:t> </a:t>
            </a:r>
            <a:r>
              <a:rPr lang="en-US" sz="2400" dirty="0" err="1"/>
              <a:t>libyaml-devel</a:t>
            </a:r>
            <a:r>
              <a:rPr lang="en-US" sz="2400" dirty="0"/>
              <a:t> </a:t>
            </a:r>
            <a:r>
              <a:rPr lang="en-US" sz="2400" dirty="0" err="1"/>
              <a:t>libffi-devel</a:t>
            </a:r>
            <a:r>
              <a:rPr lang="en-US" sz="2400" dirty="0"/>
              <a:t> </a:t>
            </a:r>
            <a:r>
              <a:rPr lang="en-US" sz="2400" dirty="0" err="1"/>
              <a:t>openssl-devel</a:t>
            </a:r>
            <a:r>
              <a:rPr lang="en-US" sz="2400" dirty="0"/>
              <a:t> make bzip2 </a:t>
            </a:r>
            <a:r>
              <a:rPr lang="en-US" sz="2400" dirty="0" err="1"/>
              <a:t>autoconf</a:t>
            </a:r>
            <a:r>
              <a:rPr lang="en-US" sz="2400" dirty="0"/>
              <a:t> </a:t>
            </a:r>
            <a:r>
              <a:rPr lang="en-US" sz="2400" dirty="0" err="1"/>
              <a:t>automake</a:t>
            </a:r>
            <a:r>
              <a:rPr lang="en-US" sz="2400" dirty="0"/>
              <a:t> </a:t>
            </a:r>
            <a:r>
              <a:rPr lang="en-US" sz="2400" dirty="0" err="1"/>
              <a:t>libtool</a:t>
            </a:r>
            <a:r>
              <a:rPr lang="en-US" sz="2400" dirty="0"/>
              <a:t> bison curl </a:t>
            </a:r>
            <a:r>
              <a:rPr lang="en-US" sz="2400" dirty="0" err="1"/>
              <a:t>sqlite-devel</a:t>
            </a:r>
            <a:r>
              <a:rPr lang="en-US" sz="2400" dirty="0"/>
              <a:t>]</a:t>
            </a:r>
          </a:p>
          <a:p>
            <a:endParaRPr lang="en-US" sz="2400" dirty="0"/>
          </a:p>
          <a:p>
            <a:r>
              <a:rPr lang="en-US" sz="2400" dirty="0" err="1"/>
              <a:t>remote_file</a:t>
            </a:r>
            <a:r>
              <a:rPr lang="en-US" sz="2400" dirty="0"/>
              <a:t> '/</a:t>
            </a:r>
            <a:r>
              <a:rPr lang="en-US" sz="2400" dirty="0" err="1"/>
              <a:t>tmp</a:t>
            </a:r>
            <a:r>
              <a:rPr lang="en-US" sz="2400" dirty="0"/>
              <a:t>/ruby-2.5.1.tar.gz' do</a:t>
            </a:r>
          </a:p>
          <a:p>
            <a:r>
              <a:rPr lang="en-US" sz="2400" dirty="0"/>
              <a:t>  source 'https://</a:t>
            </a:r>
            <a:r>
              <a:rPr lang="en-US" sz="2400" dirty="0" err="1"/>
              <a:t>cache.ruby-lang.org</a:t>
            </a:r>
            <a:r>
              <a:rPr lang="en-US" sz="2400" dirty="0"/>
              <a:t>/pub/ruby/2.5/ruby-2.5.1.tar.gz'</a:t>
            </a:r>
          </a:p>
          <a:p>
            <a:r>
              <a:rPr lang="en-US" sz="2400" dirty="0"/>
              <a:t>end</a:t>
            </a:r>
          </a:p>
          <a:p>
            <a:endParaRPr lang="en-US" sz="2400" dirty="0"/>
          </a:p>
          <a:p>
            <a:r>
              <a:rPr lang="en-US" sz="2400" dirty="0"/>
              <a:t>execute 'extract ruby' do</a:t>
            </a:r>
          </a:p>
          <a:p>
            <a:r>
              <a:rPr lang="en-US" sz="2400" dirty="0"/>
              <a:t>  </a:t>
            </a:r>
            <a:r>
              <a:rPr lang="en-US" sz="2400" dirty="0" err="1"/>
              <a:t>cwd</a:t>
            </a:r>
            <a:r>
              <a:rPr lang="en-US" sz="2400" dirty="0"/>
              <a:t> '/</a:t>
            </a:r>
            <a:r>
              <a:rPr lang="en-US" sz="2400" dirty="0" err="1"/>
              <a:t>tmp</a:t>
            </a:r>
            <a:r>
              <a:rPr lang="en-US" sz="2400" dirty="0"/>
              <a:t>'</a:t>
            </a:r>
          </a:p>
          <a:p>
            <a:r>
              <a:rPr lang="en-US" sz="2400" dirty="0"/>
              <a:t>  command 'tar -</a:t>
            </a:r>
            <a:r>
              <a:rPr lang="en-US" sz="2400" dirty="0" err="1"/>
              <a:t>xvf</a:t>
            </a:r>
            <a:r>
              <a:rPr lang="en-US" sz="2400" dirty="0"/>
              <a:t> ruby-2.5.1.tar.gz'</a:t>
            </a:r>
          </a:p>
          <a:p>
            <a:r>
              <a:rPr lang="en-US" sz="2400" dirty="0"/>
              <a:t>  </a:t>
            </a:r>
            <a:r>
              <a:rPr lang="en-US" sz="2400" dirty="0" err="1"/>
              <a:t>not_if</a:t>
            </a:r>
            <a:r>
              <a:rPr lang="en-US" sz="2400" dirty="0"/>
              <a:t> { </a:t>
            </a:r>
            <a:r>
              <a:rPr lang="en-US" sz="2400" dirty="0" err="1"/>
              <a:t>File.exist</a:t>
            </a:r>
            <a:r>
              <a:rPr lang="en-US" sz="2400" dirty="0"/>
              <a:t>?('/</a:t>
            </a:r>
            <a:r>
              <a:rPr lang="en-US" sz="2400" dirty="0" err="1"/>
              <a:t>tmp</a:t>
            </a:r>
            <a:r>
              <a:rPr lang="en-US" sz="2400" dirty="0"/>
              <a:t>/ruby-2.5.1')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427201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pPr marL="0" lvl="1"/>
            <a:r>
              <a:rPr lang="en-US" sz="3600" dirty="0"/>
              <a:t>You will leave this workshop with the ability to:</a:t>
            </a:r>
          </a:p>
          <a:p>
            <a:pPr marL="0" lvl="1"/>
            <a:endParaRPr lang="en-US" sz="3600" dirty="0"/>
          </a:p>
          <a:p>
            <a:pPr marL="571500" lvl="1" indent="-571500">
              <a:buFont typeface="Arial" panose="020B0604020202020204" pitchFamily="34" charset="0"/>
              <a:buChar char="•"/>
            </a:pPr>
            <a:r>
              <a:rPr lang="en-US" sz="3600" dirty="0"/>
              <a:t>identify the various concerns within a recipe/cookbook</a:t>
            </a:r>
          </a:p>
          <a:p>
            <a:pPr marL="571500" lvl="1" indent="-571500">
              <a:buFont typeface="Arial" panose="020B0604020202020204" pitchFamily="34" charset="0"/>
              <a:buChar char="•"/>
            </a:pPr>
            <a:r>
              <a:rPr lang="en-US" sz="3600" dirty="0"/>
              <a:t>develop </a:t>
            </a:r>
            <a:r>
              <a:rPr lang="en-US" sz="3600" dirty="0" err="1"/>
              <a:t>InSpec</a:t>
            </a:r>
            <a:r>
              <a:rPr lang="en-US" sz="3600" dirty="0"/>
              <a:t> tests for a service/application</a:t>
            </a:r>
          </a:p>
          <a:p>
            <a:pPr marL="571500" lvl="1" indent="-571500">
              <a:buFont typeface="Arial" panose="020B0604020202020204" pitchFamily="34" charset="0"/>
              <a:buChar char="•"/>
            </a:pPr>
            <a:r>
              <a:rPr lang="en-US" sz="3600" dirty="0"/>
              <a:t>create </a:t>
            </a:r>
            <a:r>
              <a:rPr lang="en-US" sz="3600" dirty="0" err="1"/>
              <a:t>InSpec</a:t>
            </a:r>
            <a:r>
              <a:rPr lang="en-US" sz="3600" dirty="0"/>
              <a:t> profiles that provide re-use in cookbook testing</a:t>
            </a:r>
          </a:p>
          <a:p>
            <a:pPr marL="571500" lvl="1" indent="-571500">
              <a:buFont typeface="Arial" panose="020B0604020202020204" pitchFamily="34" charset="0"/>
              <a:buChar char="•"/>
            </a:pPr>
            <a:r>
              <a:rPr lang="en-US" sz="3600" dirty="0"/>
              <a:t>setup the execution of </a:t>
            </a:r>
            <a:r>
              <a:rPr lang="en-US" sz="3600" dirty="0" err="1"/>
              <a:t>InSpec</a:t>
            </a:r>
            <a:r>
              <a:rPr lang="en-US" sz="3600" dirty="0"/>
              <a:t> profiles on every node converge</a:t>
            </a:r>
          </a:p>
          <a:p>
            <a:pPr marL="571500" lvl="1" indent="-571500">
              <a:buFont typeface="Arial" panose="020B0604020202020204" pitchFamily="34" charset="0"/>
              <a:buChar char="•"/>
            </a:pPr>
            <a:endParaRPr lang="en-US" sz="3600" dirty="0"/>
          </a:p>
          <a:p>
            <a:pPr marL="0" lvl="1"/>
            <a:endParaRPr lang="en-US" sz="3600" dirty="0"/>
          </a:p>
          <a:p>
            <a:pPr marL="0" lvl="1"/>
            <a:endParaRPr lang="en-US" sz="3600" dirty="0"/>
          </a:p>
        </p:txBody>
      </p:sp>
    </p:spTree>
    <p:extLst>
      <p:ext uri="{BB962C8B-B14F-4D97-AF65-F5344CB8AC3E}">
        <p14:creationId xmlns:p14="http://schemas.microsoft.com/office/powerpoint/2010/main" val="739353592"/>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2400" dirty="0"/>
              <a:t>execute 'configure, make and install ruby' do</a:t>
            </a:r>
          </a:p>
          <a:p>
            <a:r>
              <a:rPr lang="en-US" sz="2400" dirty="0"/>
              <a:t>  </a:t>
            </a:r>
            <a:r>
              <a:rPr lang="en-US" sz="2400" dirty="0" err="1"/>
              <a:t>cwd</a:t>
            </a:r>
            <a:r>
              <a:rPr lang="en-US" sz="2400" dirty="0"/>
              <a:t> '/</a:t>
            </a:r>
            <a:r>
              <a:rPr lang="en-US" sz="2400" dirty="0" err="1"/>
              <a:t>tmp</a:t>
            </a:r>
            <a:r>
              <a:rPr lang="en-US" sz="2400" dirty="0"/>
              <a:t>/ruby-2.5.1'</a:t>
            </a:r>
          </a:p>
          <a:p>
            <a:r>
              <a:rPr lang="en-US" sz="2400" dirty="0"/>
              <a:t>  command './configure &amp;&amp; make &amp;&amp; make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/local/bin/ruby') }</a:t>
            </a:r>
          </a:p>
          <a:p>
            <a:r>
              <a:rPr lang="en-US" sz="2400" dirty="0"/>
              <a:t>end</a:t>
            </a:r>
          </a:p>
          <a:p>
            <a:endParaRPr lang="en-US" sz="2400" dirty="0"/>
          </a:p>
          <a:p>
            <a:r>
              <a:rPr lang="en-US" sz="2400" dirty="0"/>
              <a:t>execute 'install bundler' do</a:t>
            </a:r>
          </a:p>
          <a:p>
            <a:r>
              <a:rPr lang="en-US" sz="2400" dirty="0"/>
              <a:t>  command '/</a:t>
            </a:r>
            <a:r>
              <a:rPr lang="en-US" sz="2400" dirty="0" err="1"/>
              <a:t>usr</a:t>
            </a:r>
            <a:r>
              <a:rPr lang="en-US" sz="2400" dirty="0"/>
              <a:t>/local/bin/gem install bundler'</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a:t>
            </a:r>
            <a:r>
              <a:rPr lang="en-US" sz="2400" dirty="0" err="1"/>
              <a:t>Gemfile.lock</a:t>
            </a:r>
            <a:r>
              <a:rPr lang="en-US" sz="2400" dirty="0"/>
              <a:t>') }</a:t>
            </a:r>
          </a:p>
          <a:p>
            <a:r>
              <a:rPr lang="en-US" sz="2400" dirty="0"/>
              <a:t>end</a:t>
            </a:r>
          </a:p>
          <a:p>
            <a:endParaRPr lang="en-US" sz="2400" dirty="0"/>
          </a:p>
          <a:p>
            <a:r>
              <a:rPr lang="en-US" sz="2400" dirty="0"/>
              <a:t>execute 'bundle install'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a:t>
            </a:r>
            <a:r>
              <a:rPr lang="en-US" sz="2400" dirty="0" err="1"/>
              <a:t>usr</a:t>
            </a:r>
            <a:r>
              <a:rPr lang="en-US" sz="2400" dirty="0"/>
              <a:t>/local/bin/bundle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/local/bin/bundle')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228838869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1800" dirty="0"/>
              <a:t>template '/</a:t>
            </a:r>
            <a:r>
              <a:rPr lang="en-US" sz="1800" dirty="0" err="1"/>
              <a:t>etc</a:t>
            </a:r>
            <a:r>
              <a:rPr lang="en-US" sz="1800" dirty="0"/>
              <a:t>/</a:t>
            </a:r>
            <a:r>
              <a:rPr lang="en-US" sz="1800" dirty="0" err="1"/>
              <a:t>systemd</a:t>
            </a:r>
            <a:r>
              <a:rPr lang="en-US" sz="1800" dirty="0"/>
              <a:t>/system/</a:t>
            </a:r>
            <a:r>
              <a:rPr lang="en-US" sz="1800" dirty="0" err="1"/>
              <a:t>specter.service</a:t>
            </a:r>
            <a:r>
              <a:rPr lang="en-US" sz="1800" dirty="0"/>
              <a:t>' do</a:t>
            </a:r>
          </a:p>
          <a:p>
            <a:r>
              <a:rPr lang="en-US" sz="1800" dirty="0"/>
              <a:t>  source '</a:t>
            </a:r>
            <a:r>
              <a:rPr lang="en-US" sz="1800" dirty="0" err="1"/>
              <a:t>service.erb</a:t>
            </a:r>
            <a:r>
              <a:rPr lang="en-US" sz="1800" dirty="0"/>
              <a:t>'</a:t>
            </a:r>
          </a:p>
          <a:p>
            <a:r>
              <a:rPr lang="en-US" sz="1800" dirty="0"/>
              <a:t>  variables({ </a:t>
            </a:r>
            <a:r>
              <a:rPr lang="en-US" sz="1800" dirty="0" err="1"/>
              <a:t>service_name</a:t>
            </a:r>
            <a:r>
              <a:rPr lang="en-US" sz="1800" dirty="0"/>
              <a:t>: 'specter', </a:t>
            </a:r>
            <a:r>
              <a:rPr lang="en-US" sz="1800" dirty="0" err="1"/>
              <a:t>working_directory</a:t>
            </a:r>
            <a:r>
              <a:rPr lang="en-US" sz="1800" dirty="0"/>
              <a:t>: '/</a:t>
            </a:r>
            <a:r>
              <a:rPr lang="en-US" sz="1800" dirty="0" err="1"/>
              <a:t>srv</a:t>
            </a:r>
            <a:r>
              <a:rPr lang="en-US" sz="1800" dirty="0"/>
              <a:t>/specter' })</a:t>
            </a:r>
          </a:p>
          <a:p>
            <a:r>
              <a:rPr lang="en-US" sz="1800" dirty="0"/>
              <a:t>end</a:t>
            </a:r>
          </a:p>
          <a:p>
            <a:endParaRPr lang="en-US" sz="1800" dirty="0"/>
          </a:p>
          <a:p>
            <a:r>
              <a:rPr lang="en-US" sz="1800" dirty="0"/>
              <a:t>template '/</a:t>
            </a:r>
            <a:r>
              <a:rPr lang="en-US" sz="1800" dirty="0" err="1"/>
              <a:t>srv</a:t>
            </a:r>
            <a:r>
              <a:rPr lang="en-US" sz="1800" dirty="0"/>
              <a:t>/specter/</a:t>
            </a:r>
            <a:r>
              <a:rPr lang="en-US" sz="1800" dirty="0" err="1"/>
              <a:t>start.sh</a:t>
            </a:r>
            <a:r>
              <a:rPr lang="en-US" sz="1800" dirty="0"/>
              <a:t>' do</a:t>
            </a:r>
          </a:p>
          <a:p>
            <a:r>
              <a:rPr lang="en-US" sz="1800" dirty="0"/>
              <a:t>  source '</a:t>
            </a:r>
            <a:r>
              <a:rPr lang="en-US" sz="1800" dirty="0" err="1"/>
              <a:t>start.sh.erb</a:t>
            </a:r>
            <a:r>
              <a:rPr lang="en-US" sz="1800" dirty="0"/>
              <a:t>'</a:t>
            </a:r>
          </a:p>
          <a:p>
            <a:r>
              <a:rPr lang="en-US" sz="1800" dirty="0"/>
              <a:t>  mode '0774'</a:t>
            </a:r>
          </a:p>
          <a:p>
            <a:r>
              <a:rPr lang="en-US" sz="1800" dirty="0"/>
              <a:t>end</a:t>
            </a:r>
          </a:p>
          <a:p>
            <a:endParaRPr lang="en-US" sz="1800" dirty="0"/>
          </a:p>
          <a:p>
            <a:r>
              <a:rPr lang="en-US" sz="1800" dirty="0"/>
              <a:t>template '/</a:t>
            </a:r>
            <a:r>
              <a:rPr lang="en-US" sz="1800" dirty="0" err="1"/>
              <a:t>srv</a:t>
            </a:r>
            <a:r>
              <a:rPr lang="en-US" sz="1800" dirty="0"/>
              <a:t>/specter/</a:t>
            </a:r>
            <a:r>
              <a:rPr lang="en-US" sz="1800" dirty="0" err="1"/>
              <a:t>stop.sh</a:t>
            </a:r>
            <a:r>
              <a:rPr lang="en-US" sz="1800" dirty="0"/>
              <a:t>' do</a:t>
            </a:r>
          </a:p>
          <a:p>
            <a:r>
              <a:rPr lang="en-US" sz="1800" dirty="0"/>
              <a:t>  source '</a:t>
            </a:r>
            <a:r>
              <a:rPr lang="en-US" sz="1800" dirty="0" err="1"/>
              <a:t>stop.sh.erb</a:t>
            </a:r>
            <a:r>
              <a:rPr lang="en-US" sz="1800" dirty="0"/>
              <a:t>'</a:t>
            </a:r>
          </a:p>
          <a:p>
            <a:r>
              <a:rPr lang="en-US" sz="1800" dirty="0"/>
              <a:t>  mode '0774'</a:t>
            </a:r>
          </a:p>
          <a:p>
            <a:r>
              <a:rPr lang="en-US" sz="1800" dirty="0"/>
              <a:t>end</a:t>
            </a:r>
          </a:p>
          <a:p>
            <a:endParaRPr lang="en-US" sz="1800" dirty="0"/>
          </a:p>
          <a:p>
            <a:r>
              <a:rPr lang="en-US" sz="1800" dirty="0"/>
              <a:t>service 'specter' do</a:t>
            </a:r>
          </a:p>
          <a:p>
            <a:r>
              <a:rPr lang="en-US" sz="1800" dirty="0"/>
              <a:t>  action :start</a:t>
            </a:r>
          </a:p>
          <a:p>
            <a:r>
              <a:rPr lang="en-US" sz="18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542201197"/>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Objective</a:t>
            </a:r>
          </a:p>
        </p:txBody>
      </p:sp>
      <p:sp>
        <p:nvSpPr>
          <p:cNvPr id="6" name="Subtitle 5">
            <a:extLst>
              <a:ext uri="{FF2B5EF4-FFF2-40B4-BE49-F238E27FC236}">
                <a16:creationId xmlns:a16="http://schemas.microsoft.com/office/drawing/2014/main" id="{F79C95AB-333F-A048-986B-179EEA28D1A0}"/>
              </a:ext>
            </a:extLst>
          </p:cNvPr>
          <p:cNvSpPr>
            <a:spLocks noGrp="1"/>
          </p:cNvSpPr>
          <p:nvPr>
            <p:ph type="subTitle" idx="1"/>
          </p:nvPr>
        </p:nvSpPr>
        <p:spPr/>
        <p:txBody>
          <a:bodyPr/>
          <a:lstStyle/>
          <a:p>
            <a:r>
              <a:rPr lang="en-US" dirty="0"/>
              <a:t>Read through the source code and identify:</a:t>
            </a:r>
          </a:p>
          <a:p>
            <a:endParaRPr lang="en-US" dirty="0"/>
          </a:p>
          <a:p>
            <a:pPr marL="457200" indent="-457200">
              <a:buFont typeface="Arial" panose="020B0604020202020204" pitchFamily="34" charset="0"/>
              <a:buChar char="•"/>
            </a:pPr>
            <a:r>
              <a:rPr lang="en-US" dirty="0"/>
              <a:t>What is this recipe doing?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Is there a lot of repetition in this recipe?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re-usable is this recipe?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and how would you test this recipe?</a:t>
            </a:r>
          </a:p>
        </p:txBody>
      </p:sp>
    </p:spTree>
    <p:extLst>
      <p:ext uri="{BB962C8B-B14F-4D97-AF65-F5344CB8AC3E}">
        <p14:creationId xmlns:p14="http://schemas.microsoft.com/office/powerpoint/2010/main" val="527972366"/>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21385873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p:txBody>
          <a:bodyPr>
            <a:normAutofit fontScale="90000"/>
          </a:bodyPr>
          <a:lstStyle/>
          <a:p>
            <a:r>
              <a:rPr lang="en-US" dirty="0"/>
              <a:t>Separation of Concerns</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382596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1868-BD32-D141-B627-B3B11EE71C17}"/>
              </a:ext>
            </a:extLst>
          </p:cNvPr>
          <p:cNvSpPr>
            <a:spLocks noGrp="1"/>
          </p:cNvSpPr>
          <p:nvPr>
            <p:ph type="ctrTitle"/>
          </p:nvPr>
        </p:nvSpPr>
        <p:spPr/>
        <p:txBody>
          <a:bodyPr>
            <a:normAutofit fontScale="90000"/>
          </a:bodyPr>
          <a:lstStyle/>
          <a:p>
            <a:r>
              <a:rPr lang="en-US" dirty="0"/>
              <a:t>Single Responsibility Principle</a:t>
            </a:r>
          </a:p>
        </p:txBody>
      </p:sp>
      <p:sp>
        <p:nvSpPr>
          <p:cNvPr id="3" name="Subtitle 2">
            <a:extLst>
              <a:ext uri="{FF2B5EF4-FFF2-40B4-BE49-F238E27FC236}">
                <a16:creationId xmlns:a16="http://schemas.microsoft.com/office/drawing/2014/main" id="{A81819D1-0664-9B43-8160-135411EF971F}"/>
              </a:ext>
            </a:extLst>
          </p:cNvPr>
          <p:cNvSpPr>
            <a:spLocks noGrp="1"/>
          </p:cNvSpPr>
          <p:nvPr>
            <p:ph type="subTitle" idx="1"/>
          </p:nvPr>
        </p:nvSpPr>
        <p:spPr>
          <a:xfrm>
            <a:off x="1671638" y="4418713"/>
            <a:ext cx="12319000" cy="3346421"/>
          </a:xfrm>
        </p:spPr>
        <p:txBody>
          <a:bodyPr/>
          <a:lstStyle/>
          <a:p>
            <a:endParaRPr lang="en-US" dirty="0"/>
          </a:p>
        </p:txBody>
      </p:sp>
      <p:sp>
        <p:nvSpPr>
          <p:cNvPr id="4" name="TextBox 3">
            <a:extLst>
              <a:ext uri="{FF2B5EF4-FFF2-40B4-BE49-F238E27FC236}">
                <a16:creationId xmlns:a16="http://schemas.microsoft.com/office/drawing/2014/main" id="{784758A0-A837-FD49-8514-E664555BDBB5}"/>
              </a:ext>
            </a:extLst>
          </p:cNvPr>
          <p:cNvSpPr txBox="1"/>
          <p:nvPr/>
        </p:nvSpPr>
        <p:spPr bwMode="white">
          <a:xfrm>
            <a:off x="1671638" y="3285641"/>
            <a:ext cx="12319000" cy="914400"/>
          </a:xfrm>
          <a:prstGeom prst="rect">
            <a:avLst/>
          </a:prstGeom>
        </p:spPr>
        <p:txBody>
          <a:bodyPr vert="horz" wrap="square" lIns="91440" tIns="91440" rIns="91440" bIns="91440" rtlCol="0">
            <a:normAutofit/>
          </a:bodyPr>
          <a:lstStyle/>
          <a:p>
            <a:pPr algn="ctr"/>
            <a:r>
              <a:rPr lang="en-US" i="1" dirty="0">
                <a:latin typeface="Raleway-v4020" pitchFamily="2" charset="77"/>
              </a:rPr>
              <a:t>A recipe should have only one reason to change.</a:t>
            </a:r>
          </a:p>
        </p:txBody>
      </p:sp>
    </p:spTree>
    <p:extLst>
      <p:ext uri="{BB962C8B-B14F-4D97-AF65-F5344CB8AC3E}">
        <p14:creationId xmlns:p14="http://schemas.microsoft.com/office/powerpoint/2010/main" val="376930208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1868-BD32-D141-B627-B3B11EE71C17}"/>
              </a:ext>
            </a:extLst>
          </p:cNvPr>
          <p:cNvSpPr>
            <a:spLocks noGrp="1"/>
          </p:cNvSpPr>
          <p:nvPr>
            <p:ph type="ctrTitle"/>
          </p:nvPr>
        </p:nvSpPr>
        <p:spPr/>
        <p:txBody>
          <a:bodyPr>
            <a:normAutofit fontScale="90000"/>
          </a:bodyPr>
          <a:lstStyle/>
          <a:p>
            <a:r>
              <a:rPr lang="en-US" dirty="0"/>
              <a:t>Interface Segregation Principle</a:t>
            </a:r>
          </a:p>
        </p:txBody>
      </p:sp>
      <p:sp>
        <p:nvSpPr>
          <p:cNvPr id="3" name="Subtitle 2">
            <a:extLst>
              <a:ext uri="{FF2B5EF4-FFF2-40B4-BE49-F238E27FC236}">
                <a16:creationId xmlns:a16="http://schemas.microsoft.com/office/drawing/2014/main" id="{A81819D1-0664-9B43-8160-135411EF971F}"/>
              </a:ext>
            </a:extLst>
          </p:cNvPr>
          <p:cNvSpPr>
            <a:spLocks noGrp="1"/>
          </p:cNvSpPr>
          <p:nvPr>
            <p:ph type="subTitle" idx="1"/>
          </p:nvPr>
        </p:nvSpPr>
        <p:spPr>
          <a:xfrm>
            <a:off x="1671638" y="4418713"/>
            <a:ext cx="12319000" cy="3346421"/>
          </a:xfrm>
        </p:spPr>
        <p:txBody>
          <a:bodyPr/>
          <a:lstStyle/>
          <a:p>
            <a:endParaRPr lang="en-US" dirty="0"/>
          </a:p>
        </p:txBody>
      </p:sp>
      <p:sp>
        <p:nvSpPr>
          <p:cNvPr id="4" name="TextBox 3">
            <a:extLst>
              <a:ext uri="{FF2B5EF4-FFF2-40B4-BE49-F238E27FC236}">
                <a16:creationId xmlns:a16="http://schemas.microsoft.com/office/drawing/2014/main" id="{784758A0-A837-FD49-8514-E664555BDBB5}"/>
              </a:ext>
            </a:extLst>
          </p:cNvPr>
          <p:cNvSpPr txBox="1"/>
          <p:nvPr/>
        </p:nvSpPr>
        <p:spPr bwMode="white">
          <a:xfrm>
            <a:off x="1671638" y="3285641"/>
            <a:ext cx="12319000" cy="914400"/>
          </a:xfrm>
          <a:prstGeom prst="rect">
            <a:avLst/>
          </a:prstGeom>
        </p:spPr>
        <p:txBody>
          <a:bodyPr vert="horz" wrap="square" lIns="91440" tIns="91440" rIns="91440" bIns="91440" rtlCol="0">
            <a:normAutofit/>
          </a:bodyPr>
          <a:lstStyle/>
          <a:p>
            <a:pPr algn="ctr"/>
            <a:r>
              <a:rPr lang="en-US" i="1" dirty="0">
                <a:latin typeface="Raleway-v4020" pitchFamily="2" charset="77"/>
              </a:rPr>
              <a:t>Other recipes should not be forced to depend on resources that they do not use.</a:t>
            </a:r>
          </a:p>
        </p:txBody>
      </p:sp>
    </p:spTree>
    <p:extLst>
      <p:ext uri="{BB962C8B-B14F-4D97-AF65-F5344CB8AC3E}">
        <p14:creationId xmlns:p14="http://schemas.microsoft.com/office/powerpoint/2010/main" val="150348073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105161726"/>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endParaRPr lang="en-US" dirty="0"/>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cd </a:t>
            </a:r>
            <a:r>
              <a:rPr lang="en-US" dirty="0" err="1"/>
              <a:t>first_service</a:t>
            </a:r>
            <a:endParaRPr lang="en-US" dirty="0"/>
          </a:p>
        </p:txBody>
      </p:sp>
      <p:sp>
        <p:nvSpPr>
          <p:cNvPr id="4" name="Content Placeholder 3">
            <a:extLst>
              <a:ext uri="{FF2B5EF4-FFF2-40B4-BE49-F238E27FC236}">
                <a16:creationId xmlns:a16="http://schemas.microsoft.com/office/drawing/2014/main" id="{48C15A36-5D8A-7748-BF90-87082112F740}"/>
              </a:ext>
            </a:extLst>
          </p:cNvPr>
          <p:cNvSpPr>
            <a:spLocks noGrp="1"/>
          </p:cNvSpPr>
          <p:nvPr>
            <p:ph sz="quarter" idx="12"/>
          </p:nvPr>
        </p:nvSpPr>
        <p:spPr/>
        <p:txBody>
          <a:bodyPr/>
          <a:lstStyle/>
          <a:p>
            <a:endParaRPr lang="en-US"/>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Enter the Project Directory</a:t>
            </a:r>
          </a:p>
        </p:txBody>
      </p:sp>
    </p:spTree>
    <p:extLst>
      <p:ext uri="{BB962C8B-B14F-4D97-AF65-F5344CB8AC3E}">
        <p14:creationId xmlns:p14="http://schemas.microsoft.com/office/powerpoint/2010/main" val="260255834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r>
              <a:rPr lang="en-US" dirty="0"/>
              <a:t>-----&gt; Starting Kitchen (v1.20.0)</a:t>
            </a:r>
          </a:p>
          <a:p>
            <a:r>
              <a:rPr lang="en-US" dirty="0"/>
              <a:t>-----&gt; Creating &lt;default-centos-7&gt;...</a:t>
            </a:r>
          </a:p>
          <a:p>
            <a:r>
              <a:rPr lang="en-US" dirty="0"/>
              <a:t>       Creating kitchen sandbox at /Users/</a:t>
            </a:r>
            <a:r>
              <a:rPr lang="en-US" dirty="0" err="1"/>
              <a:t>franklinwebber</a:t>
            </a:r>
            <a:r>
              <a:rPr lang="en-US" dirty="0"/>
              <a:t>/.</a:t>
            </a:r>
            <a:r>
              <a:rPr lang="en-US" dirty="0" err="1"/>
              <a:t>dok</a:t>
            </a:r>
            <a:r>
              <a:rPr lang="en-US" dirty="0"/>
              <a:t>...ault-centos-7</a:t>
            </a:r>
          </a:p>
          <a:p>
            <a:r>
              <a:rPr lang="en-US" dirty="0"/>
              <a:t>       Creating verifier sandbox at /Users/</a:t>
            </a:r>
            <a:r>
              <a:rPr lang="en-US" dirty="0" err="1"/>
              <a:t>franklinwebber</a:t>
            </a:r>
            <a:r>
              <a:rPr lang="en-US" dirty="0"/>
              <a:t>/.do...ault-centos-7</a:t>
            </a:r>
          </a:p>
          <a:p>
            <a:r>
              <a:rPr lang="en-US" dirty="0"/>
              <a:t>       Building work image..</a:t>
            </a:r>
          </a:p>
          <a:p>
            <a:r>
              <a:rPr lang="en-US" dirty="0"/>
              <a:t>       Creating container 06915d9eff-default-centos-7</a:t>
            </a:r>
          </a:p>
          <a:p>
            <a:r>
              <a:rPr lang="en-US" dirty="0"/>
              <a:t>       Finished creating &lt;default-centos-7&gt; (0m42.81s).</a:t>
            </a:r>
          </a:p>
          <a:p>
            <a:r>
              <a:rPr lang="en-US" dirty="0"/>
              <a:t>-----&gt; Converging &lt;default-centos-7&gt;...</a:t>
            </a:r>
          </a:p>
          <a:p>
            <a:r>
              <a:rPr lang="en-US" dirty="0"/>
              <a:t>       Creating kitchen sandbox in /Users/</a:t>
            </a:r>
            <a:r>
              <a:rPr lang="en-US" dirty="0" err="1"/>
              <a:t>franklinwebber</a:t>
            </a:r>
            <a:r>
              <a:rPr lang="en-US" dirty="0"/>
              <a:t>/.</a:t>
            </a:r>
            <a:r>
              <a:rPr lang="en-US" dirty="0" err="1"/>
              <a:t>dok</a:t>
            </a:r>
            <a:r>
              <a:rPr lang="en-US" dirty="0"/>
              <a:t>... ult-centos-7</a:t>
            </a:r>
          </a:p>
          <a:p>
            <a:r>
              <a:rPr lang="en-US" dirty="0"/>
              <a:t>       Preparing </a:t>
            </a:r>
            <a:r>
              <a:rPr lang="en-US" dirty="0" err="1"/>
              <a:t>dna.json</a:t>
            </a:r>
            <a:endParaRPr lang="en-US" dirty="0"/>
          </a:p>
          <a:p>
            <a:endParaRPr lang="en-US" dirty="0"/>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kitchen converge</a:t>
            </a:r>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Converge a Test System</a:t>
            </a:r>
          </a:p>
        </p:txBody>
      </p:sp>
    </p:spTree>
    <p:extLst>
      <p:ext uri="{BB962C8B-B14F-4D97-AF65-F5344CB8AC3E}">
        <p14:creationId xmlns:p14="http://schemas.microsoft.com/office/powerpoint/2010/main" val="409703047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 recipe in a cookbook</a:t>
            </a:r>
          </a:p>
        </p:txBody>
      </p:sp>
      <p:sp>
        <p:nvSpPr>
          <p:cNvPr id="4" name="TextBox 3"/>
          <p:cNvSpPr txBox="1"/>
          <p:nvPr/>
        </p:nvSpPr>
        <p:spPr bwMode="white">
          <a:xfrm>
            <a:off x="4039452" y="4210370"/>
            <a:ext cx="11509212" cy="790291"/>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spTree>
    <p:extLst>
      <p:ext uri="{BB962C8B-B14F-4D97-AF65-F5344CB8AC3E}">
        <p14:creationId xmlns:p14="http://schemas.microsoft.com/office/powerpoint/2010/main" val="344618792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0B110-95B1-754F-A74B-C348B78444E7}"/>
              </a:ext>
            </a:extLst>
          </p:cNvPr>
          <p:cNvSpPr>
            <a:spLocks noGrp="1"/>
          </p:cNvSpPr>
          <p:nvPr>
            <p:ph type="ctrTitle"/>
          </p:nvPr>
        </p:nvSpPr>
        <p:spPr/>
        <p:txBody>
          <a:bodyPr>
            <a:normAutofit fontScale="90000"/>
          </a:bodyPr>
          <a:lstStyle/>
          <a:p>
            <a:r>
              <a:rPr lang="en-US" dirty="0"/>
              <a:t>Code Review</a:t>
            </a:r>
          </a:p>
        </p:txBody>
      </p:sp>
      <p:sp>
        <p:nvSpPr>
          <p:cNvPr id="3" name="Content Placeholder 2">
            <a:extLst>
              <a:ext uri="{FF2B5EF4-FFF2-40B4-BE49-F238E27FC236}">
                <a16:creationId xmlns:a16="http://schemas.microsoft.com/office/drawing/2014/main" id="{CF9F345A-FFDD-C742-A40A-59C15DE26EE9}"/>
              </a:ext>
            </a:extLst>
          </p:cNvPr>
          <p:cNvSpPr>
            <a:spLocks noGrp="1"/>
          </p:cNvSpPr>
          <p:nvPr>
            <p:ph sz="quarter" idx="11"/>
          </p:nvPr>
        </p:nvSpPr>
        <p:spPr/>
        <p:txBody>
          <a:bodyPr>
            <a:normAutofit/>
          </a:bodyPr>
          <a:lstStyle/>
          <a:p>
            <a:pPr marL="457200">
              <a:buFont typeface="Arial" panose="020B0604020202020204" pitchFamily="34" charset="0"/>
              <a:buChar char="•"/>
            </a:pPr>
            <a:r>
              <a:rPr lang="en-US" dirty="0"/>
              <a:t>Identify what the recipe accomplishes</a:t>
            </a:r>
          </a:p>
          <a:p>
            <a:pPr marL="457200">
              <a:buFont typeface="Arial" panose="020B0604020202020204" pitchFamily="34" charset="0"/>
              <a:buChar char="•"/>
            </a:pPr>
            <a:r>
              <a:rPr lang="en-US" dirty="0"/>
              <a:t>Evaluate the usability, maintainability, and portability</a:t>
            </a:r>
          </a:p>
          <a:p>
            <a:pPr marL="457200">
              <a:buFont typeface="Arial" panose="020B0604020202020204" pitchFamily="34" charset="0"/>
              <a:buChar char="•"/>
            </a:pPr>
            <a:r>
              <a:rPr lang="en-US" dirty="0"/>
              <a:t>Identify the different concerns within the recipe</a:t>
            </a:r>
          </a:p>
        </p:txBody>
      </p:sp>
      <p:sp>
        <p:nvSpPr>
          <p:cNvPr id="4" name="Content Placeholder 3">
            <a:extLst>
              <a:ext uri="{FF2B5EF4-FFF2-40B4-BE49-F238E27FC236}">
                <a16:creationId xmlns:a16="http://schemas.microsoft.com/office/drawing/2014/main" id="{C62C0F4A-B119-F34C-8993-5E2532EA14B3}"/>
              </a:ext>
            </a:extLst>
          </p:cNvPr>
          <p:cNvSpPr>
            <a:spLocks noGrp="1"/>
          </p:cNvSpPr>
          <p:nvPr>
            <p:ph sz="quarter" idx="12"/>
          </p:nvPr>
        </p:nvSpPr>
        <p:spPr>
          <a:xfrm>
            <a:off x="1553582" y="7075507"/>
            <a:ext cx="13479774" cy="857879"/>
          </a:xfrm>
        </p:spPr>
        <p:txBody>
          <a:bodyPr/>
          <a:lstStyle/>
          <a:p>
            <a:pPr marL="457200"/>
            <a:r>
              <a:rPr lang="en-US" dirty="0"/>
              <a:t>Express why you would change the recipe and how you would go about making that change.</a:t>
            </a:r>
          </a:p>
        </p:txBody>
      </p:sp>
    </p:spTree>
    <p:extLst>
      <p:ext uri="{BB962C8B-B14F-4D97-AF65-F5344CB8AC3E}">
        <p14:creationId xmlns:p14="http://schemas.microsoft.com/office/powerpoint/2010/main" val="30662073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85308060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rmAutofit fontScale="90000"/>
          </a:bodyPr>
          <a:lstStyle/>
          <a:p>
            <a:r>
              <a:rPr lang="en-US" dirty="0"/>
              <a:t>Discussion</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3101088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p:txBody>
      </p:sp>
    </p:spTree>
    <p:extLst>
      <p:ext uri="{BB962C8B-B14F-4D97-AF65-F5344CB8AC3E}">
        <p14:creationId xmlns:p14="http://schemas.microsoft.com/office/powerpoint/2010/main" val="143743685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Time</a:t>
            </a:r>
          </a:p>
        </p:txBody>
      </p:sp>
      <p:sp>
        <p:nvSpPr>
          <p:cNvPr id="3" name="Text Placeholder 2"/>
          <p:cNvSpPr>
            <a:spLocks noGrp="1"/>
          </p:cNvSpPr>
          <p:nvPr>
            <p:ph type="body" sz="quarter" idx="12"/>
          </p:nvPr>
        </p:nvSpPr>
        <p:spPr>
          <a:xfrm>
            <a:off x="627888" y="1551398"/>
            <a:ext cx="14898624" cy="5345953"/>
          </a:xfrm>
        </p:spPr>
        <p:txBody>
          <a:bodyPr/>
          <a:lstStyle/>
          <a:p>
            <a:r>
              <a:rPr lang="en-US" sz="3600" b="1" dirty="0"/>
              <a:t>Help Others:</a:t>
            </a:r>
            <a:r>
              <a:rPr lang="en-US" sz="3600" dirty="0"/>
              <a:t> The best way to learn is to teach. This will help reinforce what it is you accomplished.</a:t>
            </a:r>
          </a:p>
          <a:p>
            <a:endParaRPr lang="en-US" sz="3600" dirty="0"/>
          </a:p>
          <a:p>
            <a:r>
              <a:rPr lang="en-US" sz="3600" b="1" dirty="0"/>
              <a:t>Break It: </a:t>
            </a:r>
            <a:r>
              <a:rPr lang="en-US" sz="3600" dirty="0"/>
              <a:t>If everything works the first time go back and make some changes. Explore! Discovering the boundaries will help you when you continue on your journey.</a:t>
            </a:r>
          </a:p>
          <a:p>
            <a:endParaRPr lang="en-US" sz="3600" dirty="0"/>
          </a:p>
          <a:p>
            <a:r>
              <a:rPr lang="en-US" sz="3600" b="1" dirty="0"/>
              <a:t>Take a Diversion: </a:t>
            </a:r>
            <a:r>
              <a:rPr lang="en-US" sz="3600" dirty="0"/>
              <a:t>Several exercises here are open to many different paths. For clarity I will keep the exercises pretty bounded, if something catches your eye that is off the path -- take it.</a:t>
            </a:r>
          </a:p>
        </p:txBody>
      </p:sp>
    </p:spTree>
    <p:extLst>
      <p:ext uri="{BB962C8B-B14F-4D97-AF65-F5344CB8AC3E}">
        <p14:creationId xmlns:p14="http://schemas.microsoft.com/office/powerpoint/2010/main" val="76152467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36679" cy="827654"/>
          </a:xfrm>
        </p:spPr>
        <p:txBody>
          <a:bodyPr>
            <a:normAutofit/>
          </a:bodyPr>
          <a:lstStyle/>
          <a:p>
            <a:r>
              <a:rPr lang="en-US" dirty="0"/>
              <a:t>Challenge: Testing the First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06065341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29780761"/>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21181" cy="827654"/>
          </a:xfrm>
        </p:spPr>
        <p:txBody>
          <a:bodyPr>
            <a:normAutofit/>
          </a:bodyPr>
          <a:lstStyle/>
          <a:p>
            <a:r>
              <a:rPr lang="en-US" dirty="0"/>
              <a:t>Challenge: Testing the First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54603553"/>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5714"/>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Testing the First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4923258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 recipe in a cookbook</a:t>
            </a:r>
          </a:p>
          <a:p>
            <a:r>
              <a:rPr lang="en-US" dirty="0"/>
              <a:t>tested your recipe with Test Kitchen</a:t>
            </a:r>
          </a:p>
        </p:txBody>
      </p:sp>
      <p:sp>
        <p:nvSpPr>
          <p:cNvPr id="4" name="TextBox 3"/>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spTree>
    <p:extLst>
      <p:ext uri="{BB962C8B-B14F-4D97-AF65-F5344CB8AC3E}">
        <p14:creationId xmlns:p14="http://schemas.microsoft.com/office/powerpoint/2010/main" val="293998753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p:txBody>
          <a:bodyPr>
            <a:normAutofit fontScale="90000"/>
          </a:bodyPr>
          <a:lstStyle/>
          <a:p>
            <a:r>
              <a:rPr lang="en-US" dirty="0"/>
              <a:t>Testing the First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lstStyle/>
          <a:p>
            <a:endParaRPr lang="en-US"/>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86673484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795716" cy="827654"/>
          </a:xfrm>
        </p:spPr>
        <p:txBody>
          <a:bodyPr>
            <a:normAutofit/>
          </a:bodyPr>
          <a:lstStyle/>
          <a:p>
            <a:r>
              <a:rPr lang="en-US" dirty="0"/>
              <a:t>Challenge: Testing the First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70812805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15810850"/>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Testing the First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87142881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8601964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Testing the Second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09321372"/>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4591259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Testing the Second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1008635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4408566"/>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Testing the Second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78289569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 recipe in a cookbook</a:t>
            </a:r>
          </a:p>
          <a:p>
            <a:r>
              <a:rPr lang="en-US" dirty="0"/>
              <a:t>tested your recipe with Test Kitchen</a:t>
            </a:r>
          </a:p>
          <a:p>
            <a:r>
              <a:rPr lang="en-US" dirty="0"/>
              <a:t>written a cookbook with a dependency on other cookbooks</a:t>
            </a:r>
          </a:p>
        </p:txBody>
      </p:sp>
      <p:sp>
        <p:nvSpPr>
          <p:cNvPr id="4" name="TextBox 3"/>
          <p:cNvSpPr txBox="1"/>
          <p:nvPr/>
        </p:nvSpPr>
        <p:spPr bwMode="white">
          <a:xfrm>
            <a:off x="4039452" y="4153220"/>
            <a:ext cx="1181014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pic>
        <p:nvPicPr>
          <p:cNvPr id="35" name="Picture 34"/>
          <p:cNvPicPr>
            <a:picLocks noChangeAspect="1"/>
          </p:cNvPicPr>
          <p:nvPr/>
        </p:nvPicPr>
        <p:blipFill>
          <a:blip r:embed="rId5"/>
          <a:stretch>
            <a:fillRect/>
          </a:stretch>
        </p:blipFill>
        <p:spPr>
          <a:xfrm>
            <a:off x="9276505" y="477386"/>
            <a:ext cx="3490397" cy="3490397"/>
          </a:xfrm>
          <a:prstGeom prst="rect">
            <a:avLst/>
          </a:prstGeom>
        </p:spPr>
      </p:pic>
    </p:spTree>
    <p:extLst>
      <p:ext uri="{BB962C8B-B14F-4D97-AF65-F5344CB8AC3E}">
        <p14:creationId xmlns:p14="http://schemas.microsoft.com/office/powerpoint/2010/main" val="1609186839"/>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p:txBody>
          <a:bodyPr>
            <a:normAutofit fontScale="90000"/>
          </a:bodyPr>
          <a:lstStyle/>
          <a:p>
            <a:r>
              <a:rPr lang="en-US" dirty="0"/>
              <a:t>Testing the First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lstStyle/>
          <a:p>
            <a:endParaRPr lang="en-US"/>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383424934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Testing the Second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801958334"/>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77411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Testing the Second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54123514"/>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5067767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28536337"/>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926302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775265209"/>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8552646"/>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976157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 recipe in a cookbook</a:t>
            </a:r>
          </a:p>
          <a:p>
            <a:r>
              <a:rPr lang="en-US" dirty="0"/>
              <a:t>tested your recipe with Test Kitchen</a:t>
            </a:r>
          </a:p>
          <a:p>
            <a:r>
              <a:rPr lang="en-US" dirty="0"/>
              <a:t>written a cookbook with a dependency on other cookbooks</a:t>
            </a:r>
          </a:p>
        </p:txBody>
      </p:sp>
      <p:sp>
        <p:nvSpPr>
          <p:cNvPr id="4" name="TextBox 3"/>
          <p:cNvSpPr txBox="1"/>
          <p:nvPr/>
        </p:nvSpPr>
        <p:spPr bwMode="white">
          <a:xfrm>
            <a:off x="4039452" y="4153220"/>
            <a:ext cx="1154578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4"/>
          <a:stretch>
            <a:fillRect/>
          </a:stretch>
        </p:blipFill>
        <p:spPr>
          <a:xfrm>
            <a:off x="-135969" y="460184"/>
            <a:ext cx="3007335" cy="3492389"/>
          </a:xfrm>
          <a:prstGeom prst="rect">
            <a:avLst/>
          </a:prstGeom>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Tree>
    <p:extLst>
      <p:ext uri="{BB962C8B-B14F-4D97-AF65-F5344CB8AC3E}">
        <p14:creationId xmlns:p14="http://schemas.microsoft.com/office/powerpoint/2010/main" val="360426302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p:txBody>
          <a:bodyPr>
            <a:normAutofit fontScale="90000"/>
          </a:bodyPr>
          <a:lstStyle/>
          <a:p>
            <a:r>
              <a:rPr lang="en-US" dirty="0"/>
              <a:t>Testing the First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lstStyle/>
          <a:p>
            <a:endParaRPr lang="en-US"/>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1524429244"/>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684085736"/>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441894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Re-use with </a:t>
            </a:r>
            <a:r>
              <a:rPr lang="en-US" dirty="0" err="1"/>
              <a:t>InSpec</a:t>
            </a:r>
            <a:r>
              <a:rPr lang="en-US"/>
              <a:t> Profiles</a:t>
            </a:r>
            <a:endParaRPr lang="en-US" dirty="0"/>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1631114090"/>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2071983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a:effectLst>
            <a:glow rad="63500">
              <a:schemeClr val="accent1">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Parallelogram 9"/>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sp>
        <p:nvSpPr>
          <p:cNvPr id="15" name="TextBox 14"/>
          <p:cNvSpPr txBox="1"/>
          <p:nvPr/>
        </p:nvSpPr>
        <p:spPr bwMode="white">
          <a:xfrm>
            <a:off x="3317165" y="6059606"/>
            <a:ext cx="9676262" cy="914400"/>
          </a:xfrm>
          <a:prstGeom prst="rect">
            <a:avLst/>
          </a:prstGeom>
        </p:spPr>
        <p:txBody>
          <a:bodyPr vert="horz" wrap="none" lIns="91440" tIns="91440" rIns="91440" bIns="91440" rtlCol="0">
            <a:normAutofit/>
          </a:bodyPr>
          <a:lstStyle/>
          <a:p>
            <a:pPr algn="ctr"/>
            <a:r>
              <a:rPr lang="en-US" sz="4400" dirty="0">
                <a:latin typeface="Raleway-v4020" pitchFamily="2" charset="77"/>
              </a:rPr>
              <a:t>Presented by ....</a:t>
            </a:r>
          </a:p>
        </p:txBody>
      </p:sp>
    </p:spTree>
    <p:extLst>
      <p:ext uri="{BB962C8B-B14F-4D97-AF65-F5344CB8AC3E}">
        <p14:creationId xmlns:p14="http://schemas.microsoft.com/office/powerpoint/2010/main" val="276405415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 Diagonal Corner Rectangle 51"/>
          <p:cNvSpPr/>
          <p:nvPr/>
        </p:nvSpPr>
        <p:spPr bwMode="auto">
          <a:xfrm flipH="1" flipV="1">
            <a:off x="7475473" y="4760233"/>
            <a:ext cx="5849202" cy="1468665"/>
          </a:xfrm>
          <a:prstGeom prst="round2Diag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algn="ctr" defTabSz="914099"/>
            <a:endPar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5" name="Elbow Connector 24"/>
          <p:cNvCxnSpPr/>
          <p:nvPr/>
        </p:nvCxnSpPr>
        <p:spPr>
          <a:xfrm rot="10800000" flipV="1">
            <a:off x="12579264" y="2293487"/>
            <a:ext cx="1009934" cy="997281"/>
          </a:xfrm>
          <a:prstGeom prst="bentConnector3">
            <a:avLst/>
          </a:prstGeom>
          <a:ln>
            <a:solidFill>
              <a:srgbClr val="7030A0"/>
            </a:solidFill>
          </a:ln>
          <a:effectLst>
            <a:glow rad="101600">
              <a:srgbClr val="7030A0">
                <a:alpha val="40000"/>
              </a:srgb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4" name="Parallelogram 3"/>
          <p:cNvSpPr/>
          <p:nvPr/>
        </p:nvSpPr>
        <p:spPr bwMode="auto">
          <a:xfrm flipH="1">
            <a:off x="8323018" y="2872225"/>
            <a:ext cx="5616433" cy="723331"/>
          </a:xfrm>
          <a:prstGeom prst="parallelogram">
            <a:avLst>
              <a:gd name="adj" fmla="val 51415"/>
            </a:avLst>
          </a:prstGeom>
          <a:solidFill>
            <a:srgbClr val="7030A0"/>
          </a:solidFill>
          <a:ln>
            <a:noFill/>
            <a:headEnd type="none" w="med" len="med"/>
            <a:tailEnd type="none" w="med" len="med"/>
          </a:ln>
          <a:effectLst>
            <a:glow rad="101600">
              <a:srgbClr val="7030A0">
                <a:alpha val="40000"/>
              </a:srgb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i="1" dirty="0">
                <a:gradFill>
                  <a:gsLst>
                    <a:gs pos="0">
                      <a:srgbClr val="FFFFFF"/>
                    </a:gs>
                    <a:gs pos="100000">
                      <a:srgbClr val="FFFFFF"/>
                    </a:gs>
                  </a:gsLst>
                  <a:lin ang="5400000" scaled="0"/>
                </a:gradFill>
              </a:rPr>
              <a:t>Did anyone write tests? I don't want any vulnerabilities!</a:t>
            </a:r>
            <a:endParaRPr lang="en-US" sz="2400" i="1" dirty="0">
              <a:gradFill>
                <a:gsLst>
                  <a:gs pos="0">
                    <a:srgbClr val="FFFFFF"/>
                  </a:gs>
                  <a:gs pos="100000">
                    <a:srgbClr val="FFFFFF"/>
                  </a:gs>
                </a:gsLst>
                <a:lin ang="5400000" scaled="0"/>
              </a:gradFill>
            </a:endParaRPr>
          </a:p>
        </p:txBody>
      </p:sp>
      <p:pic>
        <p:nvPicPr>
          <p:cNvPr id="28" name="Picture 27" descr="Gencon 248.JPG"/>
          <p:cNvPicPr>
            <a:picLocks noChangeAspect="1"/>
          </p:cNvPicPr>
          <p:nvPr/>
        </p:nvPicPr>
        <p:blipFill rotWithShape="1">
          <a:blip r:embed="rId7">
            <a:extLst>
              <a:ext uri="{28A0092B-C50C-407E-A947-70E740481C1C}">
                <a14:useLocalDpi xmlns:a14="http://schemas.microsoft.com/office/drawing/2010/main" val="0"/>
              </a:ext>
            </a:extLst>
          </a:blip>
          <a:srcRect l="12924" t="5002" r="16410" b="8201"/>
          <a:stretch/>
        </p:blipFill>
        <p:spPr>
          <a:xfrm>
            <a:off x="2871366" y="4445169"/>
            <a:ext cx="4033872" cy="33031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 Placeholder 2"/>
          <p:cNvSpPr>
            <a:spLocks noGrp="1"/>
          </p:cNvSpPr>
          <p:nvPr>
            <p:ph type="body" sz="quarter" idx="12"/>
          </p:nvPr>
        </p:nvSpPr>
        <p:spPr>
          <a:xfrm>
            <a:off x="9077364" y="6417376"/>
            <a:ext cx="2901871" cy="352380"/>
          </a:xfrm>
        </p:spPr>
        <p:txBody>
          <a:bodyPr anchor="ctr"/>
          <a:lstStyle/>
          <a:p>
            <a:r>
              <a:rPr lang="en-US" sz="2800" dirty="0">
                <a:solidFill>
                  <a:schemeClr val="bg1"/>
                </a:solidFill>
              </a:rPr>
              <a:t>Slack @</a:t>
            </a:r>
            <a:r>
              <a:rPr lang="en-US" sz="2800" dirty="0" err="1">
                <a:solidFill>
                  <a:schemeClr val="bg1"/>
                </a:solidFill>
              </a:rPr>
              <a:t>burtlo</a:t>
            </a:r>
            <a:endParaRPr lang="en-US" sz="2800" dirty="0">
              <a:solidFill>
                <a:schemeClr val="bg1"/>
              </a:solidFill>
            </a:endParaRPr>
          </a:p>
        </p:txBody>
      </p:sp>
      <p:sp>
        <p:nvSpPr>
          <p:cNvPr id="30" name="TextBox 29"/>
          <p:cNvSpPr txBox="1"/>
          <p:nvPr/>
        </p:nvSpPr>
        <p:spPr bwMode="white">
          <a:xfrm>
            <a:off x="7469784" y="5306653"/>
            <a:ext cx="6955370" cy="751905"/>
          </a:xfrm>
          <a:prstGeom prst="rect">
            <a:avLst/>
          </a:prstGeom>
        </p:spPr>
        <p:txBody>
          <a:bodyPr vert="horz" wrap="square" lIns="91440" tIns="91440" rIns="91440" bIns="91440" rtlCol="0">
            <a:normAutofit/>
          </a:bodyPr>
          <a:lstStyle/>
          <a:p>
            <a:r>
              <a:rPr lang="en-US" i="1" dirty="0">
                <a:solidFill>
                  <a:schemeClr val="tx1">
                    <a:lumMod val="60000"/>
                    <a:lumOff val="40000"/>
                  </a:schemeClr>
                </a:solidFill>
                <a:latin typeface="Raleway-v4020" pitchFamily="2" charset="77"/>
              </a:rPr>
              <a:t>Training and Technical Content Lead at Chef*</a:t>
            </a:r>
          </a:p>
        </p:txBody>
      </p:sp>
      <p:sp>
        <p:nvSpPr>
          <p:cNvPr id="31" name="TextBox 30"/>
          <p:cNvSpPr txBox="1"/>
          <p:nvPr/>
        </p:nvSpPr>
        <p:spPr bwMode="white">
          <a:xfrm>
            <a:off x="7469784" y="4696032"/>
            <a:ext cx="6955369" cy="751905"/>
          </a:xfrm>
          <a:prstGeom prst="rect">
            <a:avLst/>
          </a:prstGeom>
        </p:spPr>
        <p:txBody>
          <a:bodyPr vert="horz" wrap="square" lIns="91440" tIns="91440" rIns="91440" bIns="91440" rtlCol="0">
            <a:normAutofit/>
          </a:bodyPr>
          <a:lstStyle/>
          <a:p>
            <a:r>
              <a:rPr lang="en-US" sz="3600" i="1" dirty="0">
                <a:solidFill>
                  <a:schemeClr val="accent1"/>
                </a:solidFill>
                <a:latin typeface="Raleway-v4020" pitchFamily="2" charset="77"/>
              </a:rPr>
              <a:t>Franklin Webber</a:t>
            </a:r>
          </a:p>
        </p:txBody>
      </p:sp>
      <p:sp>
        <p:nvSpPr>
          <p:cNvPr id="11" name="Round Diagonal Corner Rectangle 10"/>
          <p:cNvSpPr/>
          <p:nvPr/>
        </p:nvSpPr>
        <p:spPr bwMode="auto">
          <a:xfrm>
            <a:off x="7475473" y="5954907"/>
            <a:ext cx="5854890" cy="1465944"/>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algn="ctr" defTabSz="914099"/>
            <a:r>
              <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Slack @</a:t>
            </a:r>
            <a:r>
              <a:rPr lang="en-US" sz="3600"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burtlo</a:t>
            </a:r>
            <a:endPar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276" y="5860594"/>
            <a:ext cx="1465944" cy="1465944"/>
          </a:xfrm>
          <a:prstGeom prst="rect">
            <a:avLst/>
          </a:prstGeom>
          <a:effectLst/>
        </p:spPr>
      </p:pic>
      <p:sp>
        <p:nvSpPr>
          <p:cNvPr id="18" name="Parallelogram 17">
            <a:extLst>
              <a:ext uri="{FF2B5EF4-FFF2-40B4-BE49-F238E27FC236}">
                <a16:creationId xmlns:a16="http://schemas.microsoft.com/office/drawing/2014/main" id="{6EF79EB4-C71D-0F42-BA59-97688875F18E}"/>
              </a:ext>
            </a:extLst>
          </p:cNvPr>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sp>
        <p:nvSpPr>
          <p:cNvPr id="19" name="TextBox 18">
            <a:extLst>
              <a:ext uri="{FF2B5EF4-FFF2-40B4-BE49-F238E27FC236}">
                <a16:creationId xmlns:a16="http://schemas.microsoft.com/office/drawing/2014/main" id="{5A27E42C-CF82-FD48-941D-B1E108B5C00F}"/>
              </a:ext>
            </a:extLst>
          </p:cNvPr>
          <p:cNvSpPr txBox="1"/>
          <p:nvPr/>
        </p:nvSpPr>
        <p:spPr bwMode="white">
          <a:xfrm>
            <a:off x="9025136" y="7479079"/>
            <a:ext cx="7277874" cy="751905"/>
          </a:xfrm>
          <a:prstGeom prst="rect">
            <a:avLst/>
          </a:prstGeom>
        </p:spPr>
        <p:txBody>
          <a:bodyPr vert="horz" wrap="square" lIns="91440" tIns="91440" rIns="91440" bIns="91440" rtlCol="0">
            <a:normAutofit/>
          </a:bodyPr>
          <a:lstStyle/>
          <a:p>
            <a:r>
              <a:rPr lang="en-US" i="1" dirty="0">
                <a:solidFill>
                  <a:schemeClr val="tx1">
                    <a:lumMod val="60000"/>
                    <a:lumOff val="40000"/>
                  </a:schemeClr>
                </a:solidFill>
              </a:rPr>
              <a:t>* I am leaving Chef (the company) on June 1, 2018</a:t>
            </a:r>
          </a:p>
        </p:txBody>
      </p:sp>
    </p:spTree>
    <p:extLst>
      <p:ext uri="{BB962C8B-B14F-4D97-AF65-F5344CB8AC3E}">
        <p14:creationId xmlns:p14="http://schemas.microsoft.com/office/powerpoint/2010/main" val="194931480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r>
              <a:rPr lang="en-US" sz="3600" b="1" dirty="0"/>
              <a:t>Ask Us Anything:</a:t>
            </a:r>
            <a:r>
              <a:rPr lang="en-US" sz="3600" dirty="0"/>
              <a:t> It is important that we answer your questions and set you on the path to be able to find more answers.</a:t>
            </a:r>
          </a:p>
        </p:txBody>
      </p:sp>
    </p:spTree>
    <p:extLst>
      <p:ext uri="{BB962C8B-B14F-4D97-AF65-F5344CB8AC3E}">
        <p14:creationId xmlns:p14="http://schemas.microsoft.com/office/powerpoint/2010/main" val="1590244078"/>
      </p:ext>
    </p:extLst>
  </p:cSld>
  <p:clrMapOvr>
    <a:masterClrMapping/>
  </p:clrMapOvr>
  <p:transition spd="med">
    <p:fade/>
  </p:transition>
</p:sld>
</file>

<file path=ppt/theme/theme1.xml><?xml version="1.0" encoding="utf-8"?>
<a:theme xmlns:a="http://schemas.openxmlformats.org/drawingml/2006/main" name="Template">
  <a:themeElements>
    <a:clrScheme name="Chef 1">
      <a:dk1>
        <a:srgbClr val="3E4346"/>
      </a:dk1>
      <a:lt1>
        <a:srgbClr val="FFFFFF"/>
      </a:lt1>
      <a:dk2>
        <a:srgbClr val="000000"/>
      </a:dk2>
      <a:lt2>
        <a:srgbClr val="FFFFFF"/>
      </a:lt2>
      <a:accent1>
        <a:srgbClr val="F18B21"/>
      </a:accent1>
      <a:accent2>
        <a:srgbClr val="435464"/>
      </a:accent2>
      <a:accent3>
        <a:srgbClr val="3E4346"/>
      </a:accent3>
      <a:accent4>
        <a:srgbClr val="3897D3"/>
      </a:accent4>
      <a:accent5>
        <a:srgbClr val="1FB899"/>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7200" b="1" dirty="0" smtClean="0">
            <a:gradFill>
              <a:gsLst>
                <a:gs pos="0">
                  <a:srgbClr val="FFFFFF"/>
                </a:gs>
                <a:gs pos="100000">
                  <a:srgbClr val="FFFFFF"/>
                </a:gs>
              </a:gsLst>
              <a:lin ang="5400000" scaled="0"/>
            </a:gradFill>
            <a:latin typeface="Raleway-v4020" pitchFamily="2" charset="77"/>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lgn="l">
          <a:defRPr i="1" dirty="0" smtClean="0">
            <a:latin typeface="Raleway-v4020" pitchFamily="2" charset="77"/>
          </a:defRPr>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Template.potx</Template>
  <TotalTime>15614</TotalTime>
  <Words>2090</Words>
  <Application>Microsoft Macintosh PowerPoint</Application>
  <PresentationFormat>Custom</PresentationFormat>
  <Paragraphs>331</Paragraphs>
  <Slides>64</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ＭＳ Ｐゴシック</vt:lpstr>
      <vt:lpstr>Arial</vt:lpstr>
      <vt:lpstr>Courier New</vt:lpstr>
      <vt:lpstr>Inconsolata Medium</vt:lpstr>
      <vt:lpstr>Inconsolata-dz for Powerline dzForPowerline</vt:lpstr>
      <vt:lpstr>Raleway-v4020</vt:lpstr>
      <vt:lpstr>Raleway-v4020 Regular</vt:lpstr>
      <vt:lpstr>Wingdings</vt:lpstr>
      <vt:lpstr>Template</vt:lpstr>
      <vt:lpstr>Running with Scissors</vt:lpstr>
      <vt:lpstr>Expectations</vt:lpstr>
      <vt:lpstr>You are...</vt:lpstr>
      <vt:lpstr>You are...</vt:lpstr>
      <vt:lpstr>You are...</vt:lpstr>
      <vt:lpstr>You are...</vt:lpstr>
      <vt:lpstr>PowerPoint Presentation</vt:lpstr>
      <vt:lpstr>PowerPoint Presentation</vt:lpstr>
      <vt:lpstr>Expectations</vt:lpstr>
      <vt:lpstr>Introduce Yourselves</vt:lpstr>
      <vt:lpstr>Schedule</vt:lpstr>
      <vt:lpstr>Schedule</vt:lpstr>
      <vt:lpstr>Agenda of a Challenge</vt:lpstr>
      <vt:lpstr>PowerPoint Presentation</vt:lpstr>
      <vt:lpstr>Challenge: Code Review</vt:lpstr>
      <vt:lpstr>Challenge: Code Review</vt:lpstr>
      <vt:lpstr>First Microservice</vt:lpstr>
      <vt:lpstr>First Service's Default Recipe</vt:lpstr>
      <vt:lpstr>First Service's Default Recipe</vt:lpstr>
      <vt:lpstr>First Service's Default Recipe</vt:lpstr>
      <vt:lpstr>First Service's Default Recipe</vt:lpstr>
      <vt:lpstr>Objective</vt:lpstr>
      <vt:lpstr>Challenge: Code Review</vt:lpstr>
      <vt:lpstr>Separation of Concerns</vt:lpstr>
      <vt:lpstr>Single Responsibility Principle</vt:lpstr>
      <vt:lpstr>Interface Segregation Principle</vt:lpstr>
      <vt:lpstr>Challenge: Code Review</vt:lpstr>
      <vt:lpstr>Enter the Project Directory</vt:lpstr>
      <vt:lpstr>Converge a Test System</vt:lpstr>
      <vt:lpstr>Code Review</vt:lpstr>
      <vt:lpstr>Challenge: Code Review</vt:lpstr>
      <vt:lpstr>Discussion</vt:lpstr>
      <vt:lpstr>Challenge: Code Review</vt:lpstr>
      <vt:lpstr>Extra Time</vt:lpstr>
      <vt:lpstr>Challenge: Testing the First Service</vt:lpstr>
      <vt:lpstr>PowerPoint Presentation</vt:lpstr>
      <vt:lpstr>Challenge: Testing the First Service</vt:lpstr>
      <vt:lpstr>PowerPoint Presentation</vt:lpstr>
      <vt:lpstr>Challenge: Testing the First Service</vt:lpstr>
      <vt:lpstr>Testing the First Service</vt:lpstr>
      <vt:lpstr>Challenge: Testing the First Service</vt:lpstr>
      <vt:lpstr>PowerPoint Presentation</vt:lpstr>
      <vt:lpstr>Challenge: Testing the First Service</vt:lpstr>
      <vt:lpstr>PowerPoint Presentation</vt:lpstr>
      <vt:lpstr>Challenge: Testing the Second Service</vt:lpstr>
      <vt:lpstr>PowerPoint Presentation</vt:lpstr>
      <vt:lpstr>Challenge: Testing the Second Service</vt:lpstr>
      <vt:lpstr>PowerPoint Presentation</vt:lpstr>
      <vt:lpstr>Challenge: Testing the Second Service</vt:lpstr>
      <vt:lpstr>Testing the First Service</vt:lpstr>
      <vt:lpstr>Challenge: Testing the Second Service</vt:lpstr>
      <vt:lpstr>PowerPoint Presentation</vt:lpstr>
      <vt:lpstr>Challenge: Testing the Second Service</vt:lpstr>
      <vt:lpstr>PowerPoint Presentation</vt:lpstr>
      <vt:lpstr>Challenge: Re-use with InSpec Profiles</vt:lpstr>
      <vt:lpstr>PowerPoint Presentation</vt:lpstr>
      <vt:lpstr>Challenge: Re-use with InSpec Profiles</vt:lpstr>
      <vt:lpstr>PowerPoint Presentation</vt:lpstr>
      <vt:lpstr>Challenge: Re-use with InSpec Profiles</vt:lpstr>
      <vt:lpstr>Testing the First Service</vt:lpstr>
      <vt:lpstr>Challenge: Re-use with InSpec Profiles</vt:lpstr>
      <vt:lpstr>PowerPoint Presentation</vt:lpstr>
      <vt:lpstr>Challenge: Re-use with InSpec Profiles</vt:lpstr>
      <vt:lpstr>PowerPoint Presentation</vt:lpstr>
    </vt:vector>
  </TitlesOfParts>
  <Manager/>
  <Company>Chef</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Microsoft Office User</cp:lastModifiedBy>
  <cp:revision>2150</cp:revision>
  <cp:lastPrinted>2016-02-29T04:26:37Z</cp:lastPrinted>
  <dcterms:created xsi:type="dcterms:W3CDTF">2012-09-13T17:36:07Z</dcterms:created>
  <dcterms:modified xsi:type="dcterms:W3CDTF">2018-05-14T22:22:07Z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